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1"/>
  </p:notesMasterIdLst>
  <p:sldIdLst>
    <p:sldId id="256" r:id="rId2"/>
    <p:sldId id="257" r:id="rId3"/>
    <p:sldId id="258" r:id="rId4"/>
    <p:sldId id="259" r:id="rId5"/>
    <p:sldId id="332"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33" r:id="rId28"/>
    <p:sldId id="334" r:id="rId29"/>
    <p:sldId id="335" r:id="rId30"/>
    <p:sldId id="336" r:id="rId31"/>
    <p:sldId id="337" r:id="rId32"/>
    <p:sldId id="338" r:id="rId33"/>
    <p:sldId id="339" r:id="rId34"/>
    <p:sldId id="281" r:id="rId35"/>
    <p:sldId id="282" r:id="rId36"/>
    <p:sldId id="283" r:id="rId37"/>
    <p:sldId id="284" r:id="rId38"/>
    <p:sldId id="340" r:id="rId39"/>
    <p:sldId id="308" r:id="rId40"/>
    <p:sldId id="309" r:id="rId41"/>
    <p:sldId id="310" r:id="rId42"/>
    <p:sldId id="313" r:id="rId43"/>
    <p:sldId id="311" r:id="rId44"/>
    <p:sldId id="312" r:id="rId45"/>
    <p:sldId id="314" r:id="rId46"/>
    <p:sldId id="366" r:id="rId47"/>
    <p:sldId id="285" r:id="rId48"/>
    <p:sldId id="289" r:id="rId49"/>
    <p:sldId id="286" r:id="rId50"/>
    <p:sldId id="291" r:id="rId51"/>
    <p:sldId id="287" r:id="rId52"/>
    <p:sldId id="293" r:id="rId53"/>
    <p:sldId id="292"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67" r:id="rId69"/>
    <p:sldId id="315" r:id="rId70"/>
    <p:sldId id="326" r:id="rId71"/>
    <p:sldId id="327" r:id="rId72"/>
    <p:sldId id="331" r:id="rId73"/>
    <p:sldId id="330" r:id="rId74"/>
    <p:sldId id="328" r:id="rId75"/>
    <p:sldId id="329" r:id="rId76"/>
    <p:sldId id="316" r:id="rId77"/>
    <p:sldId id="317" r:id="rId78"/>
    <p:sldId id="318" r:id="rId79"/>
    <p:sldId id="319" r:id="rId80"/>
    <p:sldId id="320" r:id="rId81"/>
    <p:sldId id="321" r:id="rId82"/>
    <p:sldId id="322" r:id="rId83"/>
    <p:sldId id="323" r:id="rId84"/>
    <p:sldId id="324" r:id="rId85"/>
    <p:sldId id="325" r:id="rId86"/>
    <p:sldId id="341" r:id="rId87"/>
    <p:sldId id="342" r:id="rId88"/>
    <p:sldId id="343" r:id="rId89"/>
    <p:sldId id="345" r:id="rId90"/>
    <p:sldId id="346" r:id="rId91"/>
    <p:sldId id="365"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gwlFlSW+gnUi6nxYHwik6ng/vY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customschemas.google.com/relationships/presentationmetadata" Target="meta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e7834dc4af05007" providerId="LiveId" clId="{3F0E19B6-4B46-4D28-8E81-81FA383C882D}"/>
  </pc:docChgLst>
  <pc:docChgLst>
    <pc:chgData userId="ce7834dc4af05007" providerId="LiveId" clId="{01ADD7E5-0EC1-42BB-A764-16D55E04148F}"/>
    <pc:docChg chg="undo custSel addSld modSld">
      <pc:chgData name="" userId="ce7834dc4af05007" providerId="LiveId" clId="{01ADD7E5-0EC1-42BB-A764-16D55E04148F}" dt="2021-12-03T15:24:13.374" v="86" actId="20577"/>
      <pc:docMkLst>
        <pc:docMk/>
      </pc:docMkLst>
      <pc:sldChg chg="modSp">
        <pc:chgData name="" userId="ce7834dc4af05007" providerId="LiveId" clId="{01ADD7E5-0EC1-42BB-A764-16D55E04148F}" dt="2021-11-29T14:47:35.851" v="10" actId="20577"/>
        <pc:sldMkLst>
          <pc:docMk/>
          <pc:sldMk cId="0" sldId="261"/>
        </pc:sldMkLst>
        <pc:spChg chg="mod">
          <ac:chgData name="" userId="ce7834dc4af05007" providerId="LiveId" clId="{01ADD7E5-0EC1-42BB-A764-16D55E04148F}" dt="2021-11-29T14:47:35.851" v="10" actId="20577"/>
          <ac:spMkLst>
            <pc:docMk/>
            <pc:sldMk cId="0" sldId="261"/>
            <ac:spMk id="142" creationId="{00000000-0000-0000-0000-000000000000}"/>
          </ac:spMkLst>
        </pc:spChg>
      </pc:sldChg>
      <pc:sldChg chg="modSp">
        <pc:chgData name="" userId="ce7834dc4af05007" providerId="LiveId" clId="{01ADD7E5-0EC1-42BB-A764-16D55E04148F}" dt="2021-11-29T15:36:06.488" v="14" actId="20577"/>
        <pc:sldMkLst>
          <pc:docMk/>
          <pc:sldMk cId="0" sldId="265"/>
        </pc:sldMkLst>
        <pc:spChg chg="mod">
          <ac:chgData name="" userId="ce7834dc4af05007" providerId="LiveId" clId="{01ADD7E5-0EC1-42BB-A764-16D55E04148F}" dt="2021-11-29T15:36:06.488" v="14" actId="20577"/>
          <ac:spMkLst>
            <pc:docMk/>
            <pc:sldMk cId="0" sldId="265"/>
            <ac:spMk id="174" creationId="{00000000-0000-0000-0000-000000000000}"/>
          </ac:spMkLst>
        </pc:spChg>
      </pc:sldChg>
      <pc:sldChg chg="modSp">
        <pc:chgData name="" userId="ce7834dc4af05007" providerId="LiveId" clId="{01ADD7E5-0EC1-42BB-A764-16D55E04148F}" dt="2021-11-29T15:50:24.829" v="27" actId="20577"/>
        <pc:sldMkLst>
          <pc:docMk/>
          <pc:sldMk cId="0" sldId="269"/>
        </pc:sldMkLst>
        <pc:spChg chg="mod">
          <ac:chgData name="" userId="ce7834dc4af05007" providerId="LiveId" clId="{01ADD7E5-0EC1-42BB-A764-16D55E04148F}" dt="2021-11-29T15:50:24.829" v="27" actId="20577"/>
          <ac:spMkLst>
            <pc:docMk/>
            <pc:sldMk cId="0" sldId="269"/>
            <ac:spMk id="206" creationId="{00000000-0000-0000-0000-000000000000}"/>
          </ac:spMkLst>
        </pc:spChg>
      </pc:sldChg>
      <pc:sldChg chg="modSp add">
        <pc:chgData name="" userId="ce7834dc4af05007" providerId="LiveId" clId="{01ADD7E5-0EC1-42BB-A764-16D55E04148F}" dt="2021-12-03T15:24:13.374" v="86" actId="20577"/>
        <pc:sldMkLst>
          <pc:docMk/>
          <pc:sldMk cId="20805309" sldId="366"/>
        </pc:sldMkLst>
        <pc:spChg chg="mod">
          <ac:chgData name="" userId="ce7834dc4af05007" providerId="LiveId" clId="{01ADD7E5-0EC1-42BB-A764-16D55E04148F}" dt="2021-12-03T15:23:53.531" v="58" actId="20577"/>
          <ac:spMkLst>
            <pc:docMk/>
            <pc:sldMk cId="20805309" sldId="366"/>
            <ac:spMk id="2" creationId="{8FA1456B-9274-4D30-BAE7-0CE6E987B5B4}"/>
          </ac:spMkLst>
        </pc:spChg>
        <pc:spChg chg="mod">
          <ac:chgData name="" userId="ce7834dc4af05007" providerId="LiveId" clId="{01ADD7E5-0EC1-42BB-A764-16D55E04148F}" dt="2021-12-03T15:24:13.374" v="86" actId="20577"/>
          <ac:spMkLst>
            <pc:docMk/>
            <pc:sldMk cId="20805309" sldId="366"/>
            <ac:spMk id="3" creationId="{6D5E04A7-C039-4918-AD02-03DDE08A6192}"/>
          </ac:spMkLst>
        </pc:spChg>
      </pc:sldChg>
    </pc:docChg>
  </pc:docChgLst>
  <pc:docChgLst>
    <pc:chgData userId="ce7834dc4af05007" providerId="LiveId" clId="{F92C0BAC-EC51-467C-98C5-6F3F76BFE332}"/>
    <pc:docChg chg="undo custSel addSld modSld">
      <pc:chgData name="" userId="ce7834dc4af05007" providerId="LiveId" clId="{F92C0BAC-EC51-467C-98C5-6F3F76BFE332}" dt="2022-02-18T14:53:07.059" v="113" actId="20578"/>
      <pc:docMkLst>
        <pc:docMk/>
      </pc:docMkLst>
      <pc:sldChg chg="modSp">
        <pc:chgData name="" userId="ce7834dc4af05007" providerId="LiveId" clId="{F92C0BAC-EC51-467C-98C5-6F3F76BFE332}" dt="2022-02-17T13:50:19.259" v="38" actId="20577"/>
        <pc:sldMkLst>
          <pc:docMk/>
          <pc:sldMk cId="0" sldId="294"/>
        </pc:sldMkLst>
        <pc:spChg chg="mod">
          <ac:chgData name="" userId="ce7834dc4af05007" providerId="LiveId" clId="{F92C0BAC-EC51-467C-98C5-6F3F76BFE332}" dt="2022-02-17T13:50:19.259" v="38" actId="20577"/>
          <ac:spMkLst>
            <pc:docMk/>
            <pc:sldMk cId="0" sldId="294"/>
            <ac:spMk id="372" creationId="{00000000-0000-0000-0000-000000000000}"/>
          </ac:spMkLst>
        </pc:spChg>
      </pc:sldChg>
      <pc:sldChg chg="modSp">
        <pc:chgData name="" userId="ce7834dc4af05007" providerId="LiveId" clId="{F92C0BAC-EC51-467C-98C5-6F3F76BFE332}" dt="2022-02-17T14:59:30.962" v="68" actId="20577"/>
        <pc:sldMkLst>
          <pc:docMk/>
          <pc:sldMk cId="0" sldId="296"/>
        </pc:sldMkLst>
        <pc:spChg chg="mod">
          <ac:chgData name="" userId="ce7834dc4af05007" providerId="LiveId" clId="{F92C0BAC-EC51-467C-98C5-6F3F76BFE332}" dt="2022-02-17T14:59:30.962" v="68" actId="20577"/>
          <ac:spMkLst>
            <pc:docMk/>
            <pc:sldMk cId="0" sldId="296"/>
            <ac:spMk id="384" creationId="{00000000-0000-0000-0000-000000000000}"/>
          </ac:spMkLst>
        </pc:spChg>
      </pc:sldChg>
      <pc:sldChg chg="modSp">
        <pc:chgData name="" userId="ce7834dc4af05007" providerId="LiveId" clId="{F92C0BAC-EC51-467C-98C5-6F3F76BFE332}" dt="2022-02-18T14:50:56.465" v="112" actId="20578"/>
        <pc:sldMkLst>
          <pc:docMk/>
          <pc:sldMk cId="3352646633" sldId="334"/>
        </pc:sldMkLst>
        <pc:spChg chg="mod">
          <ac:chgData name="" userId="ce7834dc4af05007" providerId="LiveId" clId="{F92C0BAC-EC51-467C-98C5-6F3F76BFE332}" dt="2022-02-18T14:50:56.465" v="112" actId="20578"/>
          <ac:spMkLst>
            <pc:docMk/>
            <pc:sldMk cId="3352646633" sldId="334"/>
            <ac:spMk id="3" creationId="{816FAE76-ABA4-4C99-86EC-DE8E1F250E17}"/>
          </ac:spMkLst>
        </pc:spChg>
      </pc:sldChg>
      <pc:sldChg chg="modSp">
        <pc:chgData name="" userId="ce7834dc4af05007" providerId="LiveId" clId="{F92C0BAC-EC51-467C-98C5-6F3F76BFE332}" dt="2022-02-18T14:53:07.059" v="113" actId="20578"/>
        <pc:sldMkLst>
          <pc:docMk/>
          <pc:sldMk cId="1586712996" sldId="335"/>
        </pc:sldMkLst>
        <pc:spChg chg="mod">
          <ac:chgData name="" userId="ce7834dc4af05007" providerId="LiveId" clId="{F92C0BAC-EC51-467C-98C5-6F3F76BFE332}" dt="2022-02-18T14:53:07.059" v="113" actId="20578"/>
          <ac:spMkLst>
            <pc:docMk/>
            <pc:sldMk cId="1586712996" sldId="335"/>
            <ac:spMk id="3" creationId="{F2B1594C-DFEE-4DF4-A460-EB7562ECA2F1}"/>
          </ac:spMkLst>
        </pc:spChg>
      </pc:sldChg>
      <pc:sldChg chg="modSp add">
        <pc:chgData name="" userId="ce7834dc4af05007" providerId="LiveId" clId="{F92C0BAC-EC51-467C-98C5-6F3F76BFE332}" dt="2022-02-18T14:35:24.823" v="111" actId="313"/>
        <pc:sldMkLst>
          <pc:docMk/>
          <pc:sldMk cId="3327708168" sldId="367"/>
        </pc:sldMkLst>
        <pc:spChg chg="mod">
          <ac:chgData name="" userId="ce7834dc4af05007" providerId="LiveId" clId="{F92C0BAC-EC51-467C-98C5-6F3F76BFE332}" dt="2022-02-18T14:34:52.379" v="74" actId="20577"/>
          <ac:spMkLst>
            <pc:docMk/>
            <pc:sldMk cId="3327708168" sldId="367"/>
            <ac:spMk id="2" creationId="{29A04625-D6D4-4D1C-B233-9E04F18F3784}"/>
          </ac:spMkLst>
        </pc:spChg>
        <pc:spChg chg="mod">
          <ac:chgData name="" userId="ce7834dc4af05007" providerId="LiveId" clId="{F92C0BAC-EC51-467C-98C5-6F3F76BFE332}" dt="2022-02-18T14:35:24.823" v="111" actId="313"/>
          <ac:spMkLst>
            <pc:docMk/>
            <pc:sldMk cId="3327708168" sldId="367"/>
            <ac:spMk id="3" creationId="{A67B0A50-19F8-4DCE-BFAC-0E4A7B403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74095e65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e74095e65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74095e65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e74095e65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74095e65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e74095e65b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74095e65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e74095e65b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74095e65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e74095e65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74095e65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e74095e65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74095e65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e74095e65b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74095e65b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e74095e65b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74095e6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e74095e65b_0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74095e65b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e74095e65b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74095e65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e74095e65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74095e65b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e74095e65b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74095e65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e74095e65b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e74095e65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e74095e65b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74095e65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e74095e65b_0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74095e6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ge74095e65b_0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74095e65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e74095e65b_0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74095e65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e74095e65b_0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74095e6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e74095e65b_0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74095e65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e74095e65b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74095e65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e74095e65b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74095e6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e74095e65b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74095e6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e74095e65b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e74095e65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e74095e65b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74095e65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e74095e65b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74095e65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e74095e65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74095e65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e74095e65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74095e6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e74095e6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74095e65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e74095e65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4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F"/>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www.geeksforgeeks.org/data-structures/" TargetMode="External"/><Relationship Id="rId3" Type="http://schemas.openxmlformats.org/officeDocument/2006/relationships/hyperlink" Target="https://www.geeksforgeeks.org/array-data-structure/" TargetMode="External"/><Relationship Id="rId7" Type="http://schemas.openxmlformats.org/officeDocument/2006/relationships/hyperlink" Target="https://www.geeksforgeeks.org/overview-of-data-structures-set-2-binary-tree-bst-heap-and-hash/" TargetMode="External"/><Relationship Id="rId2" Type="http://schemas.openxmlformats.org/officeDocument/2006/relationships/hyperlink" Target="https://www.geeksforgeeks.org/overview-of-data-structures-set-1-linear-data-structures/" TargetMode="External"/><Relationship Id="rId1" Type="http://schemas.openxmlformats.org/officeDocument/2006/relationships/slideLayout" Target="../slideLayouts/slideLayout2.xml"/><Relationship Id="rId6" Type="http://schemas.openxmlformats.org/officeDocument/2006/relationships/hyperlink" Target="https://www.geeksforgeeks.org/data-structures/linked-list/" TargetMode="External"/><Relationship Id="rId5" Type="http://schemas.openxmlformats.org/officeDocument/2006/relationships/hyperlink" Target="https://www.geeksforgeeks.org/queue-data-structure/" TargetMode="External"/><Relationship Id="rId4" Type="http://schemas.openxmlformats.org/officeDocument/2006/relationships/hyperlink" Target="https://www.geeksforgeeks.org/stack-data-structure/" TargetMode="External"/><Relationship Id="rId9" Type="http://schemas.openxmlformats.org/officeDocument/2006/relationships/hyperlink" Target="https://www.geeksforgeeks.org/graph-data-structure-and-algorithm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0" y="0"/>
            <a:ext cx="12191998" cy="6853624"/>
          </a:xfrm>
          <a:prstGeom prst="rect">
            <a:avLst/>
          </a:prstGeom>
          <a:noFill/>
          <a:ln>
            <a:noFill/>
          </a:ln>
        </p:spPr>
      </p:pic>
      <p:sp>
        <p:nvSpPr>
          <p:cNvPr id="85" name="Google Shape;85;p1"/>
          <p:cNvSpPr txBox="1">
            <a:spLocks noGrp="1"/>
          </p:cNvSpPr>
          <p:nvPr>
            <p:ph type="ctrTitle"/>
          </p:nvPr>
        </p:nvSpPr>
        <p:spPr>
          <a:xfrm>
            <a:off x="1524000" y="2530950"/>
            <a:ext cx="9144000" cy="1796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IN" b="1">
                <a:solidFill>
                  <a:schemeClr val="lt1"/>
                </a:solidFill>
                <a:latin typeface="Poppins"/>
                <a:ea typeface="Poppins"/>
                <a:cs typeface="Poppins"/>
                <a:sym typeface="Poppins"/>
              </a:rPr>
              <a:t>Data Structures &amp; Algorithms</a:t>
            </a:r>
            <a:endParaRPr b="1">
              <a:solidFill>
                <a:schemeClr val="lt1"/>
              </a:solidFill>
              <a:latin typeface="Poppins"/>
              <a:ea typeface="Poppins"/>
              <a:cs typeface="Poppins"/>
              <a:sym typeface="Poppins"/>
            </a:endParaRPr>
          </a:p>
        </p:txBody>
      </p:sp>
      <p:sp>
        <p:nvSpPr>
          <p:cNvPr id="86" name="Google Shape;86;p1"/>
          <p:cNvSpPr txBox="1"/>
          <p:nvPr/>
        </p:nvSpPr>
        <p:spPr>
          <a:xfrm>
            <a:off x="11097900" y="1853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e74095e65b_0_10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IN" sz="3600" b="1">
                <a:solidFill>
                  <a:srgbClr val="15294B"/>
                </a:solidFill>
                <a:latin typeface="Poppins"/>
                <a:ea typeface="Poppins"/>
                <a:cs typeface="Poppins"/>
                <a:sym typeface="Poppins"/>
              </a:rPr>
              <a:t>Time Complexity Examples</a:t>
            </a:r>
            <a:endParaRPr sz="3600" b="1">
              <a:solidFill>
                <a:srgbClr val="15294B"/>
              </a:solidFill>
              <a:latin typeface="Poppins"/>
              <a:ea typeface="Poppins"/>
              <a:cs typeface="Poppins"/>
              <a:sym typeface="Poppins"/>
            </a:endParaRPr>
          </a:p>
        </p:txBody>
      </p:sp>
      <p:sp>
        <p:nvSpPr>
          <p:cNvPr id="166" name="Google Shape;166;ge74095e65b_0_10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Say you have to write a program to search a given value in an array</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[10, 5, 6, 11, 3,….. 26,……. 20,……… 30]</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[1,1,1,,1,1………..m26….m20……….n]</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b="1" i="1" dirty="0">
                <a:solidFill>
                  <a:srgbClr val="15294B"/>
                </a:solidFill>
                <a:latin typeface="Poppins"/>
                <a:ea typeface="Poppins"/>
                <a:cs typeface="Poppins"/>
                <a:sym typeface="Poppins"/>
              </a:rPr>
              <a:t>Omega (Ω)</a:t>
            </a:r>
            <a:r>
              <a:rPr lang="en-IN" sz="1800" dirty="0">
                <a:solidFill>
                  <a:srgbClr val="15294B"/>
                </a:solidFill>
                <a:latin typeface="Poppins"/>
                <a:ea typeface="Poppins"/>
                <a:cs typeface="Poppins"/>
                <a:sym typeface="Poppins"/>
              </a:rPr>
              <a:t> – 10 search – Best case scenario Ω(1)</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1 : Always guarantees that minimum time required for executing the algo.</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b="1" i="1" dirty="0">
                <a:solidFill>
                  <a:srgbClr val="15294B"/>
                </a:solidFill>
                <a:latin typeface="Poppins"/>
                <a:ea typeface="Poppins"/>
                <a:cs typeface="Poppins"/>
                <a:sym typeface="Poppins"/>
              </a:rPr>
              <a:t>Big O</a:t>
            </a:r>
            <a:r>
              <a:rPr lang="en-IN" sz="1800" dirty="0">
                <a:solidFill>
                  <a:srgbClr val="15294B"/>
                </a:solidFill>
                <a:latin typeface="Poppins"/>
                <a:ea typeface="Poppins"/>
                <a:cs typeface="Poppins"/>
                <a:sym typeface="Poppins"/>
              </a:rPr>
              <a:t> – Worst Case Scenario O(n)</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n : Algo will not be more than the given time</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b="1" i="1" dirty="0">
                <a:solidFill>
                  <a:srgbClr val="15294B"/>
                </a:solidFill>
                <a:latin typeface="Poppins"/>
                <a:ea typeface="Poppins"/>
                <a:cs typeface="Poppins"/>
                <a:sym typeface="Poppins"/>
              </a:rPr>
              <a:t>Theta (Θ)  </a:t>
            </a:r>
            <a:r>
              <a:rPr lang="en-IN" sz="1800" i="1" dirty="0">
                <a:solidFill>
                  <a:srgbClr val="15294B"/>
                </a:solidFill>
                <a:latin typeface="Poppins"/>
                <a:ea typeface="Poppins"/>
                <a:cs typeface="Poppins"/>
                <a:sym typeface="Poppins"/>
              </a:rPr>
              <a:t>- Average Case Scenario </a:t>
            </a:r>
            <a:r>
              <a:rPr lang="en-IN" sz="1800" dirty="0">
                <a:solidFill>
                  <a:srgbClr val="15294B"/>
                </a:solidFill>
                <a:latin typeface="Poppins"/>
                <a:ea typeface="Poppins"/>
                <a:cs typeface="Poppins"/>
                <a:sym typeface="Poppins"/>
              </a:rPr>
              <a:t>Θ(n/2)</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n/2 : On an average it will take n/2 time on an average</a:t>
            </a:r>
            <a:endParaRPr sz="1800" dirty="0">
              <a:solidFill>
                <a:srgbClr val="15294B"/>
              </a:solidFill>
              <a:latin typeface="Poppins"/>
              <a:ea typeface="Poppins"/>
              <a:cs typeface="Poppins"/>
              <a:sym typeface="Poppins"/>
            </a:endParaRPr>
          </a:p>
        </p:txBody>
      </p:sp>
      <p:sp>
        <p:nvSpPr>
          <p:cNvPr id="167" name="Google Shape;167;ge74095e65b_0_10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e74095e65b_0_10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9A81-6B7E-4D2F-BE02-AA3BE971D096}"/>
              </a:ext>
            </a:extLst>
          </p:cNvPr>
          <p:cNvSpPr>
            <a:spLocks noGrp="1"/>
          </p:cNvSpPr>
          <p:nvPr>
            <p:ph type="title"/>
          </p:nvPr>
        </p:nvSpPr>
        <p:spPr/>
        <p:txBody>
          <a:bodyPr/>
          <a:lstStyle/>
          <a:p>
            <a:r>
              <a:rPr lang="en-IN" dirty="0"/>
              <a:t>Algorithm</a:t>
            </a:r>
          </a:p>
        </p:txBody>
      </p:sp>
      <p:sp>
        <p:nvSpPr>
          <p:cNvPr id="3" name="Text Placeholder 2">
            <a:extLst>
              <a:ext uri="{FF2B5EF4-FFF2-40B4-BE49-F238E27FC236}">
                <a16:creationId xmlns:a16="http://schemas.microsoft.com/office/drawing/2014/main" id="{5FA2C6AB-B9FC-4100-9254-E6F5EF099AC3}"/>
              </a:ext>
            </a:extLst>
          </p:cNvPr>
          <p:cNvSpPr>
            <a:spLocks noGrp="1"/>
          </p:cNvSpPr>
          <p:nvPr>
            <p:ph type="body" idx="1"/>
          </p:nvPr>
        </p:nvSpPr>
        <p:spPr/>
        <p:txBody>
          <a:bodyPr/>
          <a:lstStyle/>
          <a:p>
            <a:pPr marL="114300" indent="0">
              <a:buNone/>
            </a:pPr>
            <a:r>
              <a:rPr lang="en-IN" dirty="0" err="1"/>
              <a:t>bubbleSort</a:t>
            </a:r>
            <a:r>
              <a:rPr lang="en-IN" dirty="0"/>
              <a:t>(</a:t>
            </a:r>
            <a:r>
              <a:rPr lang="en-IN" dirty="0" err="1"/>
              <a:t>arr</a:t>
            </a:r>
            <a:r>
              <a:rPr lang="en-IN" dirty="0"/>
              <a:t>):</a:t>
            </a:r>
          </a:p>
          <a:p>
            <a:pPr marL="114300" indent="0">
              <a:buNone/>
            </a:pPr>
            <a:r>
              <a:rPr lang="en-IN" dirty="0"/>
              <a:t>	n = </a:t>
            </a:r>
            <a:r>
              <a:rPr lang="en-IN" dirty="0" err="1"/>
              <a:t>arr.length</a:t>
            </a:r>
            <a:endParaRPr lang="en-IN" dirty="0"/>
          </a:p>
          <a:p>
            <a:pPr marL="114300" indent="0">
              <a:buNone/>
            </a:pPr>
            <a:r>
              <a:rPr lang="en-IN" dirty="0"/>
              <a:t>	for </a:t>
            </a:r>
            <a:r>
              <a:rPr lang="en-IN" dirty="0" err="1"/>
              <a:t>i</a:t>
            </a:r>
            <a:r>
              <a:rPr lang="en-IN" dirty="0"/>
              <a:t> in 0 to n-1</a:t>
            </a:r>
          </a:p>
          <a:p>
            <a:pPr marL="114300" indent="0">
              <a:buNone/>
            </a:pPr>
            <a:r>
              <a:rPr lang="en-IN" dirty="0"/>
              <a:t>		for j in 0 to n-i-1</a:t>
            </a:r>
          </a:p>
          <a:p>
            <a:pPr marL="114300" indent="0">
              <a:buNone/>
            </a:pPr>
            <a:r>
              <a:rPr lang="en-IN" dirty="0"/>
              <a:t>			if </a:t>
            </a:r>
            <a:r>
              <a:rPr lang="en-IN" dirty="0" err="1"/>
              <a:t>arr</a:t>
            </a:r>
            <a:r>
              <a:rPr lang="en-IN" dirty="0"/>
              <a:t>[j] &gt; </a:t>
            </a:r>
            <a:r>
              <a:rPr lang="en-IN" dirty="0" err="1"/>
              <a:t>arr</a:t>
            </a:r>
            <a:r>
              <a:rPr lang="en-IN" dirty="0"/>
              <a:t>[j+1]</a:t>
            </a:r>
          </a:p>
          <a:p>
            <a:pPr marL="114300" indent="0">
              <a:buNone/>
            </a:pPr>
            <a:r>
              <a:rPr lang="en-IN" dirty="0"/>
              <a:t>				swap(</a:t>
            </a:r>
            <a:r>
              <a:rPr lang="en-IN" dirty="0" err="1"/>
              <a:t>arr</a:t>
            </a:r>
            <a:r>
              <a:rPr lang="en-IN" dirty="0"/>
              <a:t>[j], </a:t>
            </a:r>
            <a:r>
              <a:rPr lang="en-IN" dirty="0" err="1"/>
              <a:t>arr</a:t>
            </a:r>
            <a:r>
              <a:rPr lang="en-IN" dirty="0"/>
              <a:t>[j+1])</a:t>
            </a:r>
          </a:p>
        </p:txBody>
      </p:sp>
    </p:spTree>
    <p:extLst>
      <p:ext uri="{BB962C8B-B14F-4D97-AF65-F5344CB8AC3E}">
        <p14:creationId xmlns:p14="http://schemas.microsoft.com/office/powerpoint/2010/main" val="34068396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9A81-6B7E-4D2F-BE02-AA3BE971D096}"/>
              </a:ext>
            </a:extLst>
          </p:cNvPr>
          <p:cNvSpPr>
            <a:spLocks noGrp="1"/>
          </p:cNvSpPr>
          <p:nvPr>
            <p:ph type="title"/>
          </p:nvPr>
        </p:nvSpPr>
        <p:spPr/>
        <p:txBody>
          <a:bodyPr/>
          <a:lstStyle/>
          <a:p>
            <a:r>
              <a:rPr lang="en-IN" dirty="0"/>
              <a:t>Complexity</a:t>
            </a:r>
          </a:p>
        </p:txBody>
      </p:sp>
      <p:sp>
        <p:nvSpPr>
          <p:cNvPr id="3" name="Text Placeholder 2">
            <a:extLst>
              <a:ext uri="{FF2B5EF4-FFF2-40B4-BE49-F238E27FC236}">
                <a16:creationId xmlns:a16="http://schemas.microsoft.com/office/drawing/2014/main" id="{5FA2C6AB-B9FC-4100-9254-E6F5EF099AC3}"/>
              </a:ext>
            </a:extLst>
          </p:cNvPr>
          <p:cNvSpPr>
            <a:spLocks noGrp="1"/>
          </p:cNvSpPr>
          <p:nvPr>
            <p:ph type="body" idx="1"/>
          </p:nvPr>
        </p:nvSpPr>
        <p:spPr/>
        <p:txBody>
          <a:bodyPr>
            <a:normAutofit lnSpcReduction="10000"/>
          </a:bodyPr>
          <a:lstStyle/>
          <a:p>
            <a:pPr marL="114300" indent="0">
              <a:buNone/>
            </a:pPr>
            <a:r>
              <a:rPr lang="en-IN" dirty="0" err="1"/>
              <a:t>bubbleSort</a:t>
            </a:r>
            <a:r>
              <a:rPr lang="en-IN" dirty="0"/>
              <a:t>(</a:t>
            </a:r>
            <a:r>
              <a:rPr lang="en-IN" dirty="0" err="1"/>
              <a:t>arr</a:t>
            </a:r>
            <a:r>
              <a:rPr lang="en-IN" dirty="0"/>
              <a:t>):</a:t>
            </a:r>
          </a:p>
          <a:p>
            <a:pPr marL="114300" indent="0">
              <a:buNone/>
            </a:pPr>
            <a:r>
              <a:rPr lang="en-IN" dirty="0"/>
              <a:t>	n = </a:t>
            </a:r>
            <a:r>
              <a:rPr lang="en-IN" dirty="0" err="1"/>
              <a:t>arr.length</a:t>
            </a:r>
            <a:r>
              <a:rPr lang="en-IN" dirty="0"/>
              <a:t> ----------------------------------------- O(1)</a:t>
            </a:r>
          </a:p>
          <a:p>
            <a:pPr marL="114300" indent="0">
              <a:buNone/>
            </a:pPr>
            <a:r>
              <a:rPr lang="en-IN" dirty="0"/>
              <a:t>	for </a:t>
            </a:r>
            <a:r>
              <a:rPr lang="en-IN" dirty="0" err="1"/>
              <a:t>i</a:t>
            </a:r>
            <a:r>
              <a:rPr lang="en-IN" dirty="0"/>
              <a:t> in 0 to n-1 ---------------------------------------- O(n)</a:t>
            </a:r>
          </a:p>
          <a:p>
            <a:pPr marL="114300" indent="0">
              <a:buNone/>
            </a:pPr>
            <a:r>
              <a:rPr lang="en-IN" dirty="0"/>
              <a:t>		for j in 0 to n-i-1 ------------------------------- O(n)</a:t>
            </a:r>
          </a:p>
          <a:p>
            <a:pPr marL="114300" indent="0">
              <a:buNone/>
            </a:pPr>
            <a:r>
              <a:rPr lang="en-IN" dirty="0"/>
              <a:t>			if </a:t>
            </a:r>
            <a:r>
              <a:rPr lang="en-IN" dirty="0" err="1"/>
              <a:t>arr</a:t>
            </a:r>
            <a:r>
              <a:rPr lang="en-IN" dirty="0"/>
              <a:t>[j] &gt; </a:t>
            </a:r>
            <a:r>
              <a:rPr lang="en-IN" dirty="0" err="1"/>
              <a:t>arr</a:t>
            </a:r>
            <a:r>
              <a:rPr lang="en-IN" dirty="0"/>
              <a:t>[j+1] ----------------------- O(1)</a:t>
            </a:r>
          </a:p>
          <a:p>
            <a:pPr marL="114300" indent="0">
              <a:buNone/>
            </a:pPr>
            <a:r>
              <a:rPr lang="en-IN" dirty="0"/>
              <a:t>				swap(</a:t>
            </a:r>
            <a:r>
              <a:rPr lang="en-IN" dirty="0" err="1"/>
              <a:t>arr</a:t>
            </a:r>
            <a:r>
              <a:rPr lang="en-IN" dirty="0"/>
              <a:t>[j], </a:t>
            </a:r>
            <a:r>
              <a:rPr lang="en-IN" dirty="0" err="1"/>
              <a:t>arr</a:t>
            </a:r>
            <a:r>
              <a:rPr lang="en-IN" dirty="0"/>
              <a:t>[j+1]) ----------- O(1)</a:t>
            </a:r>
          </a:p>
          <a:p>
            <a:pPr marL="114300" indent="0">
              <a:buNone/>
            </a:pPr>
            <a:endParaRPr lang="en-IN" dirty="0"/>
          </a:p>
          <a:p>
            <a:pPr marL="114300" indent="0">
              <a:buNone/>
            </a:pPr>
            <a:r>
              <a:rPr lang="en-IN" dirty="0"/>
              <a:t>Time Complexity – O(n^2)</a:t>
            </a:r>
          </a:p>
          <a:p>
            <a:pPr marL="114300" indent="0">
              <a:buNone/>
            </a:pPr>
            <a:r>
              <a:rPr lang="en-IN" dirty="0"/>
              <a:t>Space Complexity – O(1)</a:t>
            </a:r>
          </a:p>
        </p:txBody>
      </p:sp>
    </p:spTree>
    <p:extLst>
      <p:ext uri="{BB962C8B-B14F-4D97-AF65-F5344CB8AC3E}">
        <p14:creationId xmlns:p14="http://schemas.microsoft.com/office/powerpoint/2010/main" val="15713445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2145-0D0B-414B-85F1-8115EB631E84}"/>
              </a:ext>
            </a:extLst>
          </p:cNvPr>
          <p:cNvSpPr>
            <a:spLocks noGrp="1"/>
          </p:cNvSpPr>
          <p:nvPr>
            <p:ph type="title"/>
          </p:nvPr>
        </p:nvSpPr>
        <p:spPr/>
        <p:txBody>
          <a:bodyPr/>
          <a:lstStyle/>
          <a:p>
            <a:r>
              <a:rPr lang="en-IN" dirty="0"/>
              <a:t>When to Use/Not Use</a:t>
            </a:r>
          </a:p>
        </p:txBody>
      </p:sp>
      <p:sp>
        <p:nvSpPr>
          <p:cNvPr id="3" name="Text Placeholder 2">
            <a:extLst>
              <a:ext uri="{FF2B5EF4-FFF2-40B4-BE49-F238E27FC236}">
                <a16:creationId xmlns:a16="http://schemas.microsoft.com/office/drawing/2014/main" id="{63515870-16E8-4B7F-80E9-3BDB8268485E}"/>
              </a:ext>
            </a:extLst>
          </p:cNvPr>
          <p:cNvSpPr>
            <a:spLocks noGrp="1"/>
          </p:cNvSpPr>
          <p:nvPr>
            <p:ph type="body" idx="1"/>
          </p:nvPr>
        </p:nvSpPr>
        <p:spPr/>
        <p:txBody>
          <a:bodyPr/>
          <a:lstStyle/>
          <a:p>
            <a:r>
              <a:rPr lang="en-IN" dirty="0"/>
              <a:t>Use</a:t>
            </a:r>
          </a:p>
          <a:p>
            <a:pPr lvl="1"/>
            <a:r>
              <a:rPr lang="en-IN" dirty="0"/>
              <a:t>Space is concern</a:t>
            </a:r>
          </a:p>
          <a:p>
            <a:pPr lvl="1"/>
            <a:r>
              <a:rPr lang="en-IN" dirty="0"/>
              <a:t>Easy to implement</a:t>
            </a:r>
          </a:p>
          <a:p>
            <a:r>
              <a:rPr lang="en-IN" dirty="0"/>
              <a:t>Not Use</a:t>
            </a:r>
          </a:p>
          <a:p>
            <a:pPr lvl="1"/>
            <a:r>
              <a:rPr lang="en-IN" dirty="0"/>
              <a:t>Average Time Complexity is poor</a:t>
            </a:r>
          </a:p>
        </p:txBody>
      </p:sp>
    </p:spTree>
    <p:extLst>
      <p:ext uri="{BB962C8B-B14F-4D97-AF65-F5344CB8AC3E}">
        <p14:creationId xmlns:p14="http://schemas.microsoft.com/office/powerpoint/2010/main" val="2937068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D75F-6E34-4FEC-A48C-6A10C70ECC46}"/>
              </a:ext>
            </a:extLst>
          </p:cNvPr>
          <p:cNvSpPr>
            <a:spLocks noGrp="1"/>
          </p:cNvSpPr>
          <p:nvPr>
            <p:ph type="title"/>
          </p:nvPr>
        </p:nvSpPr>
        <p:spPr/>
        <p:txBody>
          <a:bodyPr/>
          <a:lstStyle/>
          <a:p>
            <a:r>
              <a:rPr lang="en-IN" dirty="0"/>
              <a:t>Selection Sort</a:t>
            </a:r>
          </a:p>
        </p:txBody>
      </p:sp>
      <p:sp>
        <p:nvSpPr>
          <p:cNvPr id="3" name="Text Placeholder 2">
            <a:extLst>
              <a:ext uri="{FF2B5EF4-FFF2-40B4-BE49-F238E27FC236}">
                <a16:creationId xmlns:a16="http://schemas.microsoft.com/office/drawing/2014/main" id="{06702D9B-7A6E-4E4C-BE74-361C819619AF}"/>
              </a:ext>
            </a:extLst>
          </p:cNvPr>
          <p:cNvSpPr>
            <a:spLocks noGrp="1"/>
          </p:cNvSpPr>
          <p:nvPr>
            <p:ph type="body" idx="1"/>
          </p:nvPr>
        </p:nvSpPr>
        <p:spPr/>
        <p:txBody>
          <a:bodyPr/>
          <a:lstStyle/>
          <a:p>
            <a:r>
              <a:rPr lang="en-IN" dirty="0"/>
              <a:t>Is based on idea of finding the minimum or maximum element in the an unsorted array and then putting it in the correct position in a sorted array</a:t>
            </a:r>
          </a:p>
          <a:p>
            <a:r>
              <a:rPr lang="en-IN" dirty="0"/>
              <a:t>Breaks into sorted and un-sorted array</a:t>
            </a:r>
          </a:p>
        </p:txBody>
      </p:sp>
    </p:spTree>
    <p:extLst>
      <p:ext uri="{BB962C8B-B14F-4D97-AF65-F5344CB8AC3E}">
        <p14:creationId xmlns:p14="http://schemas.microsoft.com/office/powerpoint/2010/main" val="25763297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4BAD-E23B-49A2-B8EF-0FDCF5998208}"/>
              </a:ext>
            </a:extLst>
          </p:cNvPr>
          <p:cNvSpPr>
            <a:spLocks noGrp="1"/>
          </p:cNvSpPr>
          <p:nvPr>
            <p:ph type="title"/>
          </p:nvPr>
        </p:nvSpPr>
        <p:spPr/>
        <p:txBody>
          <a:bodyPr/>
          <a:lstStyle/>
          <a:p>
            <a:r>
              <a:rPr lang="en-IN" dirty="0"/>
              <a:t>Selection Sort</a:t>
            </a:r>
          </a:p>
        </p:txBody>
      </p:sp>
      <p:sp>
        <p:nvSpPr>
          <p:cNvPr id="3" name="Text Placeholder 2">
            <a:extLst>
              <a:ext uri="{FF2B5EF4-FFF2-40B4-BE49-F238E27FC236}">
                <a16:creationId xmlns:a16="http://schemas.microsoft.com/office/drawing/2014/main" id="{CCF770EC-C086-4350-93EF-A3568D59E7E0}"/>
              </a:ext>
            </a:extLst>
          </p:cNvPr>
          <p:cNvSpPr>
            <a:spLocks noGrp="1"/>
          </p:cNvSpPr>
          <p:nvPr>
            <p:ph type="body" idx="1"/>
          </p:nvPr>
        </p:nvSpPr>
        <p:spPr/>
        <p:txBody>
          <a:bodyPr/>
          <a:lstStyle/>
          <a:p>
            <a:pPr marL="114300" indent="0">
              <a:buNone/>
            </a:pPr>
            <a:r>
              <a:rPr lang="en-IN" dirty="0" err="1"/>
              <a:t>selectionSort</a:t>
            </a:r>
            <a:r>
              <a:rPr lang="en-IN" dirty="0"/>
              <a:t>(</a:t>
            </a:r>
            <a:r>
              <a:rPr lang="en-IN" dirty="0" err="1"/>
              <a:t>arr</a:t>
            </a:r>
            <a:r>
              <a:rPr lang="en-IN" dirty="0"/>
              <a:t>):</a:t>
            </a:r>
          </a:p>
          <a:p>
            <a:pPr marL="114300" indent="0">
              <a:buNone/>
            </a:pPr>
            <a:r>
              <a:rPr lang="en-IN" dirty="0"/>
              <a:t>	loop: j = 0 to n-1:</a:t>
            </a:r>
          </a:p>
          <a:p>
            <a:pPr marL="114300" indent="0">
              <a:buNone/>
            </a:pPr>
            <a:r>
              <a:rPr lang="en-IN" dirty="0"/>
              <a:t>		</a:t>
            </a:r>
            <a:r>
              <a:rPr lang="en-IN" dirty="0" err="1"/>
              <a:t>iMin</a:t>
            </a:r>
            <a:r>
              <a:rPr lang="en-IN" dirty="0"/>
              <a:t> = j</a:t>
            </a:r>
          </a:p>
          <a:p>
            <a:pPr marL="114300" indent="0">
              <a:buNone/>
            </a:pPr>
            <a:r>
              <a:rPr lang="en-IN" dirty="0"/>
              <a:t>		loop: </a:t>
            </a:r>
            <a:r>
              <a:rPr lang="en-IN" dirty="0" err="1"/>
              <a:t>i</a:t>
            </a:r>
            <a:r>
              <a:rPr lang="en-IN" dirty="0"/>
              <a:t> = j+1 to n-1</a:t>
            </a:r>
          </a:p>
          <a:p>
            <a:pPr marL="114300" indent="0">
              <a:buNone/>
            </a:pPr>
            <a:r>
              <a:rPr lang="en-IN" dirty="0"/>
              <a:t>			if </a:t>
            </a:r>
            <a:r>
              <a:rPr lang="en-IN" dirty="0" err="1"/>
              <a:t>arr</a:t>
            </a:r>
            <a:r>
              <a:rPr lang="en-IN" dirty="0"/>
              <a:t>[</a:t>
            </a:r>
            <a:r>
              <a:rPr lang="en-IN" dirty="0" err="1"/>
              <a:t>i</a:t>
            </a:r>
            <a:r>
              <a:rPr lang="en-IN" dirty="0"/>
              <a:t>] &lt; </a:t>
            </a:r>
            <a:r>
              <a:rPr lang="en-IN" dirty="0" err="1"/>
              <a:t>arr</a:t>
            </a:r>
            <a:r>
              <a:rPr lang="en-IN" dirty="0"/>
              <a:t>[</a:t>
            </a:r>
            <a:r>
              <a:rPr lang="en-IN" dirty="0" err="1"/>
              <a:t>iMin</a:t>
            </a:r>
            <a:r>
              <a:rPr lang="en-IN" dirty="0"/>
              <a:t>]</a:t>
            </a:r>
          </a:p>
          <a:p>
            <a:pPr marL="114300" indent="0">
              <a:buNone/>
            </a:pPr>
            <a:r>
              <a:rPr lang="en-IN" dirty="0"/>
              <a:t>				</a:t>
            </a:r>
            <a:r>
              <a:rPr lang="en-IN" dirty="0" err="1"/>
              <a:t>iMin</a:t>
            </a:r>
            <a:r>
              <a:rPr lang="en-IN" dirty="0"/>
              <a:t> = </a:t>
            </a:r>
            <a:r>
              <a:rPr lang="en-IN" dirty="0" err="1"/>
              <a:t>i</a:t>
            </a:r>
            <a:endParaRPr lang="en-IN" dirty="0"/>
          </a:p>
          <a:p>
            <a:pPr marL="114300" indent="0">
              <a:buNone/>
            </a:pPr>
            <a:r>
              <a:rPr lang="en-IN" dirty="0"/>
              <a:t>		if </a:t>
            </a:r>
            <a:r>
              <a:rPr lang="en-IN" dirty="0" err="1"/>
              <a:t>iMin</a:t>
            </a:r>
            <a:r>
              <a:rPr lang="en-IN" dirty="0"/>
              <a:t> != j</a:t>
            </a:r>
          </a:p>
          <a:p>
            <a:pPr marL="114300" indent="0">
              <a:buNone/>
            </a:pPr>
            <a:r>
              <a:rPr lang="en-IN" dirty="0"/>
              <a:t>			swap(</a:t>
            </a:r>
            <a:r>
              <a:rPr lang="en-IN" dirty="0" err="1"/>
              <a:t>arr</a:t>
            </a:r>
            <a:r>
              <a:rPr lang="en-IN" dirty="0"/>
              <a:t>[j], </a:t>
            </a:r>
            <a:r>
              <a:rPr lang="en-IN" dirty="0" err="1"/>
              <a:t>arr</a:t>
            </a:r>
            <a:r>
              <a:rPr lang="en-IN" dirty="0"/>
              <a:t>[</a:t>
            </a:r>
            <a:r>
              <a:rPr lang="en-IN" dirty="0" err="1"/>
              <a:t>iMin</a:t>
            </a:r>
            <a:r>
              <a:rPr lang="en-IN" dirty="0"/>
              <a:t>])</a:t>
            </a:r>
          </a:p>
        </p:txBody>
      </p:sp>
    </p:spTree>
    <p:extLst>
      <p:ext uri="{BB962C8B-B14F-4D97-AF65-F5344CB8AC3E}">
        <p14:creationId xmlns:p14="http://schemas.microsoft.com/office/powerpoint/2010/main" val="4028898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4BAD-E23B-49A2-B8EF-0FDCF5998208}"/>
              </a:ext>
            </a:extLst>
          </p:cNvPr>
          <p:cNvSpPr>
            <a:spLocks noGrp="1"/>
          </p:cNvSpPr>
          <p:nvPr>
            <p:ph type="title"/>
          </p:nvPr>
        </p:nvSpPr>
        <p:spPr/>
        <p:txBody>
          <a:bodyPr/>
          <a:lstStyle/>
          <a:p>
            <a:r>
              <a:rPr lang="en-IN" dirty="0"/>
              <a:t>Complexity</a:t>
            </a:r>
          </a:p>
        </p:txBody>
      </p:sp>
      <p:sp>
        <p:nvSpPr>
          <p:cNvPr id="3" name="Text Placeholder 2">
            <a:extLst>
              <a:ext uri="{FF2B5EF4-FFF2-40B4-BE49-F238E27FC236}">
                <a16:creationId xmlns:a16="http://schemas.microsoft.com/office/drawing/2014/main" id="{CCF770EC-C086-4350-93EF-A3568D59E7E0}"/>
              </a:ext>
            </a:extLst>
          </p:cNvPr>
          <p:cNvSpPr>
            <a:spLocks noGrp="1"/>
          </p:cNvSpPr>
          <p:nvPr>
            <p:ph type="body" idx="1"/>
          </p:nvPr>
        </p:nvSpPr>
        <p:spPr/>
        <p:txBody>
          <a:bodyPr>
            <a:normAutofit fontScale="85000" lnSpcReduction="20000"/>
          </a:bodyPr>
          <a:lstStyle/>
          <a:p>
            <a:pPr marL="114300" indent="0">
              <a:buNone/>
            </a:pPr>
            <a:r>
              <a:rPr lang="en-IN" dirty="0" err="1"/>
              <a:t>selectionSort</a:t>
            </a:r>
            <a:r>
              <a:rPr lang="en-IN" dirty="0"/>
              <a:t>(</a:t>
            </a:r>
            <a:r>
              <a:rPr lang="en-IN" dirty="0" err="1"/>
              <a:t>arr</a:t>
            </a:r>
            <a:r>
              <a:rPr lang="en-IN" dirty="0"/>
              <a:t>):</a:t>
            </a:r>
          </a:p>
          <a:p>
            <a:pPr marL="114300" indent="0">
              <a:buNone/>
            </a:pPr>
            <a:r>
              <a:rPr lang="en-IN" dirty="0"/>
              <a:t>	loop: j = 0 to n-1: ------------------------------------- O(n)</a:t>
            </a:r>
          </a:p>
          <a:p>
            <a:pPr marL="114300" indent="0">
              <a:buNone/>
            </a:pPr>
            <a:r>
              <a:rPr lang="en-IN" dirty="0"/>
              <a:t>		int </a:t>
            </a:r>
            <a:r>
              <a:rPr lang="en-IN" dirty="0" err="1"/>
              <a:t>iMin</a:t>
            </a:r>
            <a:r>
              <a:rPr lang="en-IN" dirty="0"/>
              <a:t> = j -------------------------------------- O(1)</a:t>
            </a:r>
          </a:p>
          <a:p>
            <a:pPr marL="114300" indent="0">
              <a:buNone/>
            </a:pPr>
            <a:r>
              <a:rPr lang="en-IN" dirty="0"/>
              <a:t>		loop: </a:t>
            </a:r>
            <a:r>
              <a:rPr lang="en-IN" dirty="0" err="1"/>
              <a:t>i</a:t>
            </a:r>
            <a:r>
              <a:rPr lang="en-IN" dirty="0"/>
              <a:t> = j+1 to n-1 ---------------------------- O(n)</a:t>
            </a:r>
          </a:p>
          <a:p>
            <a:pPr marL="114300" indent="0">
              <a:buNone/>
            </a:pPr>
            <a:r>
              <a:rPr lang="en-IN" dirty="0"/>
              <a:t>			if </a:t>
            </a:r>
            <a:r>
              <a:rPr lang="en-IN" dirty="0" err="1"/>
              <a:t>arr</a:t>
            </a:r>
            <a:r>
              <a:rPr lang="en-IN" dirty="0"/>
              <a:t>[</a:t>
            </a:r>
            <a:r>
              <a:rPr lang="en-IN" dirty="0" err="1"/>
              <a:t>i</a:t>
            </a:r>
            <a:r>
              <a:rPr lang="en-IN" dirty="0"/>
              <a:t>] &lt; </a:t>
            </a:r>
            <a:r>
              <a:rPr lang="en-IN" dirty="0" err="1"/>
              <a:t>arr</a:t>
            </a:r>
            <a:r>
              <a:rPr lang="en-IN" dirty="0"/>
              <a:t>[</a:t>
            </a:r>
            <a:r>
              <a:rPr lang="en-IN" dirty="0" err="1"/>
              <a:t>iMin</a:t>
            </a:r>
            <a:r>
              <a:rPr lang="en-IN" dirty="0"/>
              <a:t>] --------------------- O(1)</a:t>
            </a:r>
          </a:p>
          <a:p>
            <a:pPr marL="114300" indent="0">
              <a:buNone/>
            </a:pPr>
            <a:r>
              <a:rPr lang="en-IN" dirty="0"/>
              <a:t>				</a:t>
            </a:r>
            <a:r>
              <a:rPr lang="en-IN" dirty="0" err="1"/>
              <a:t>iMin</a:t>
            </a:r>
            <a:r>
              <a:rPr lang="en-IN" dirty="0"/>
              <a:t> = I --------------------------- O(1)</a:t>
            </a:r>
          </a:p>
          <a:p>
            <a:pPr marL="114300" indent="0">
              <a:buNone/>
            </a:pPr>
            <a:r>
              <a:rPr lang="en-IN" dirty="0"/>
              <a:t>		if </a:t>
            </a:r>
            <a:r>
              <a:rPr lang="en-IN" dirty="0" err="1"/>
              <a:t>iMin</a:t>
            </a:r>
            <a:r>
              <a:rPr lang="en-IN" dirty="0"/>
              <a:t> != j ---------------------------------------- O(1)</a:t>
            </a:r>
          </a:p>
          <a:p>
            <a:pPr marL="114300" indent="0">
              <a:buNone/>
            </a:pPr>
            <a:r>
              <a:rPr lang="en-IN" dirty="0"/>
              <a:t>			swap(</a:t>
            </a:r>
            <a:r>
              <a:rPr lang="en-IN" dirty="0" err="1"/>
              <a:t>arr</a:t>
            </a:r>
            <a:r>
              <a:rPr lang="en-IN" dirty="0"/>
              <a:t>[j], </a:t>
            </a:r>
            <a:r>
              <a:rPr lang="en-IN" dirty="0" err="1"/>
              <a:t>arr</a:t>
            </a:r>
            <a:r>
              <a:rPr lang="en-IN" dirty="0"/>
              <a:t>[</a:t>
            </a:r>
            <a:r>
              <a:rPr lang="en-IN" dirty="0" err="1"/>
              <a:t>iMin</a:t>
            </a:r>
            <a:r>
              <a:rPr lang="en-IN" dirty="0"/>
              <a:t>]) ----------------- O(1)</a:t>
            </a:r>
          </a:p>
          <a:p>
            <a:pPr marL="114300" indent="0">
              <a:buNone/>
            </a:pPr>
            <a:endParaRPr lang="en-IN" dirty="0"/>
          </a:p>
          <a:p>
            <a:pPr marL="114300" indent="0">
              <a:buNone/>
            </a:pPr>
            <a:r>
              <a:rPr lang="en-IN" dirty="0"/>
              <a:t>Time Complexity : O(n^2)</a:t>
            </a:r>
          </a:p>
          <a:p>
            <a:pPr marL="114300" indent="0">
              <a:buNone/>
            </a:pPr>
            <a:r>
              <a:rPr lang="en-IN" dirty="0"/>
              <a:t>Space Complexity : O(1)</a:t>
            </a:r>
          </a:p>
        </p:txBody>
      </p:sp>
    </p:spTree>
    <p:extLst>
      <p:ext uri="{BB962C8B-B14F-4D97-AF65-F5344CB8AC3E}">
        <p14:creationId xmlns:p14="http://schemas.microsoft.com/office/powerpoint/2010/main" val="6602256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E679-C364-42CC-87E1-4D1CC63B460F}"/>
              </a:ext>
            </a:extLst>
          </p:cNvPr>
          <p:cNvSpPr>
            <a:spLocks noGrp="1"/>
          </p:cNvSpPr>
          <p:nvPr>
            <p:ph type="title"/>
          </p:nvPr>
        </p:nvSpPr>
        <p:spPr/>
        <p:txBody>
          <a:bodyPr/>
          <a:lstStyle/>
          <a:p>
            <a:r>
              <a:rPr lang="en-IN" dirty="0"/>
              <a:t>When to use/not use</a:t>
            </a:r>
          </a:p>
        </p:txBody>
      </p:sp>
      <p:sp>
        <p:nvSpPr>
          <p:cNvPr id="3" name="Text Placeholder 2">
            <a:extLst>
              <a:ext uri="{FF2B5EF4-FFF2-40B4-BE49-F238E27FC236}">
                <a16:creationId xmlns:a16="http://schemas.microsoft.com/office/drawing/2014/main" id="{1CD994C0-A837-4173-894A-51AB26B8884D}"/>
              </a:ext>
            </a:extLst>
          </p:cNvPr>
          <p:cNvSpPr>
            <a:spLocks noGrp="1"/>
          </p:cNvSpPr>
          <p:nvPr>
            <p:ph type="body" idx="1"/>
          </p:nvPr>
        </p:nvSpPr>
        <p:spPr/>
        <p:txBody>
          <a:bodyPr/>
          <a:lstStyle/>
          <a:p>
            <a:r>
              <a:rPr lang="en-IN" dirty="0"/>
              <a:t>Use</a:t>
            </a:r>
          </a:p>
          <a:p>
            <a:pPr lvl="1"/>
            <a:r>
              <a:rPr lang="en-IN" dirty="0"/>
              <a:t>No additional memory</a:t>
            </a:r>
          </a:p>
          <a:p>
            <a:pPr lvl="1"/>
            <a:r>
              <a:rPr lang="en-IN" dirty="0"/>
              <a:t>Easy to implement</a:t>
            </a:r>
          </a:p>
          <a:p>
            <a:r>
              <a:rPr lang="en-IN" dirty="0"/>
              <a:t>Not use</a:t>
            </a:r>
          </a:p>
          <a:p>
            <a:pPr lvl="1"/>
            <a:r>
              <a:rPr lang="en-IN" dirty="0"/>
              <a:t>When time complexity is a concern</a:t>
            </a:r>
          </a:p>
        </p:txBody>
      </p:sp>
    </p:spTree>
    <p:extLst>
      <p:ext uri="{BB962C8B-B14F-4D97-AF65-F5344CB8AC3E}">
        <p14:creationId xmlns:p14="http://schemas.microsoft.com/office/powerpoint/2010/main" val="36573808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6E04-3C60-4253-93D9-85EFCE9FCBAC}"/>
              </a:ext>
            </a:extLst>
          </p:cNvPr>
          <p:cNvSpPr>
            <a:spLocks noGrp="1"/>
          </p:cNvSpPr>
          <p:nvPr>
            <p:ph type="title"/>
          </p:nvPr>
        </p:nvSpPr>
        <p:spPr/>
        <p:txBody>
          <a:bodyPr/>
          <a:lstStyle/>
          <a:p>
            <a:r>
              <a:rPr lang="en-IN" dirty="0"/>
              <a:t>Insertion Sort</a:t>
            </a:r>
          </a:p>
        </p:txBody>
      </p:sp>
      <p:sp>
        <p:nvSpPr>
          <p:cNvPr id="3" name="Text Placeholder 2">
            <a:extLst>
              <a:ext uri="{FF2B5EF4-FFF2-40B4-BE49-F238E27FC236}">
                <a16:creationId xmlns:a16="http://schemas.microsoft.com/office/drawing/2014/main" id="{7B15BD18-064E-42FC-9393-3022838435F6}"/>
              </a:ext>
            </a:extLst>
          </p:cNvPr>
          <p:cNvSpPr>
            <a:spLocks noGrp="1"/>
          </p:cNvSpPr>
          <p:nvPr>
            <p:ph type="body" idx="1"/>
          </p:nvPr>
        </p:nvSpPr>
        <p:spPr/>
        <p:txBody>
          <a:bodyPr/>
          <a:lstStyle/>
          <a:p>
            <a:r>
              <a:rPr lang="en-IN" dirty="0"/>
              <a:t>Divide the array in two part sorted and unsorted</a:t>
            </a:r>
          </a:p>
          <a:p>
            <a:r>
              <a:rPr lang="en-IN" dirty="0"/>
              <a:t>Then from unsorted we pick the first element and find its correct position in sorted array</a:t>
            </a:r>
          </a:p>
          <a:p>
            <a:r>
              <a:rPr lang="en-IN" dirty="0"/>
              <a:t>Repeat until unsorted array is empty</a:t>
            </a:r>
          </a:p>
        </p:txBody>
      </p:sp>
    </p:spTree>
    <p:extLst>
      <p:ext uri="{BB962C8B-B14F-4D97-AF65-F5344CB8AC3E}">
        <p14:creationId xmlns:p14="http://schemas.microsoft.com/office/powerpoint/2010/main" val="623081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DE7-0842-49C9-BEC0-65BF376CB769}"/>
              </a:ext>
            </a:extLst>
          </p:cNvPr>
          <p:cNvSpPr>
            <a:spLocks noGrp="1"/>
          </p:cNvSpPr>
          <p:nvPr>
            <p:ph type="title"/>
          </p:nvPr>
        </p:nvSpPr>
        <p:spPr/>
        <p:txBody>
          <a:bodyPr/>
          <a:lstStyle/>
          <a:p>
            <a:r>
              <a:rPr lang="en-IN" dirty="0"/>
              <a:t>Algorithm</a:t>
            </a:r>
          </a:p>
        </p:txBody>
      </p:sp>
      <p:sp>
        <p:nvSpPr>
          <p:cNvPr id="3" name="Text Placeholder 2">
            <a:extLst>
              <a:ext uri="{FF2B5EF4-FFF2-40B4-BE49-F238E27FC236}">
                <a16:creationId xmlns:a16="http://schemas.microsoft.com/office/drawing/2014/main" id="{A4D05B86-3D6D-488A-A353-640E33673EF3}"/>
              </a:ext>
            </a:extLst>
          </p:cNvPr>
          <p:cNvSpPr>
            <a:spLocks noGrp="1"/>
          </p:cNvSpPr>
          <p:nvPr>
            <p:ph type="body" idx="1"/>
          </p:nvPr>
        </p:nvSpPr>
        <p:spPr/>
        <p:txBody>
          <a:bodyPr/>
          <a:lstStyle/>
          <a:p>
            <a:pPr marL="114300" indent="0">
              <a:buNone/>
            </a:pPr>
            <a:r>
              <a:rPr lang="en-IN" dirty="0" err="1"/>
              <a:t>insertionSort</a:t>
            </a:r>
            <a:r>
              <a:rPr lang="en-IN" dirty="0"/>
              <a:t>(</a:t>
            </a:r>
            <a:r>
              <a:rPr lang="en-IN" dirty="0" err="1"/>
              <a:t>arr</a:t>
            </a:r>
            <a:r>
              <a:rPr lang="en-IN" dirty="0"/>
              <a:t>):</a:t>
            </a:r>
          </a:p>
          <a:p>
            <a:pPr marL="114300" indent="0">
              <a:buNone/>
            </a:pPr>
            <a:r>
              <a:rPr lang="en-IN" dirty="0"/>
              <a:t>	loop: </a:t>
            </a:r>
            <a:r>
              <a:rPr lang="en-IN" dirty="0" err="1"/>
              <a:t>i</a:t>
            </a:r>
            <a:r>
              <a:rPr lang="en-IN" dirty="0"/>
              <a:t> = 1 to n</a:t>
            </a:r>
          </a:p>
          <a:p>
            <a:pPr marL="114300" indent="0">
              <a:buNone/>
            </a:pPr>
            <a:r>
              <a:rPr lang="en-IN" dirty="0"/>
              <a:t>		</a:t>
            </a:r>
            <a:r>
              <a:rPr lang="en-IN" dirty="0" err="1"/>
              <a:t>currentNumber</a:t>
            </a:r>
            <a:r>
              <a:rPr lang="en-IN" dirty="0"/>
              <a:t> = </a:t>
            </a:r>
            <a:r>
              <a:rPr lang="en-IN" dirty="0" err="1"/>
              <a:t>arr</a:t>
            </a:r>
            <a:r>
              <a:rPr lang="en-IN" dirty="0"/>
              <a:t>[</a:t>
            </a:r>
            <a:r>
              <a:rPr lang="en-IN" dirty="0" err="1"/>
              <a:t>i</a:t>
            </a:r>
            <a:r>
              <a:rPr lang="en-IN" dirty="0"/>
              <a:t>]</a:t>
            </a:r>
          </a:p>
          <a:p>
            <a:pPr marL="114300" indent="0">
              <a:buNone/>
            </a:pPr>
            <a:r>
              <a:rPr lang="en-IN" dirty="0"/>
              <a:t>		j = </a:t>
            </a:r>
            <a:r>
              <a:rPr lang="en-IN" dirty="0" err="1"/>
              <a:t>i</a:t>
            </a:r>
            <a:endParaRPr lang="en-IN" dirty="0"/>
          </a:p>
          <a:p>
            <a:pPr marL="114300" indent="0">
              <a:buNone/>
            </a:pPr>
            <a:r>
              <a:rPr lang="en-IN" dirty="0"/>
              <a:t>		while </a:t>
            </a:r>
            <a:r>
              <a:rPr lang="en-IN" dirty="0" err="1"/>
              <a:t>arr</a:t>
            </a:r>
            <a:r>
              <a:rPr lang="en-IN" dirty="0"/>
              <a:t>[j-1] &gt; </a:t>
            </a:r>
            <a:r>
              <a:rPr lang="en-IN" dirty="0" err="1"/>
              <a:t>currentNumber</a:t>
            </a:r>
            <a:r>
              <a:rPr lang="en-IN" dirty="0"/>
              <a:t> &amp;&amp; j &gt; 0</a:t>
            </a:r>
          </a:p>
          <a:p>
            <a:pPr marL="114300" indent="0">
              <a:buNone/>
            </a:pPr>
            <a:r>
              <a:rPr lang="en-IN" dirty="0"/>
              <a:t>			</a:t>
            </a:r>
            <a:r>
              <a:rPr lang="en-IN" dirty="0" err="1"/>
              <a:t>arr</a:t>
            </a:r>
            <a:r>
              <a:rPr lang="en-IN" dirty="0"/>
              <a:t>[j] = </a:t>
            </a:r>
            <a:r>
              <a:rPr lang="en-IN" dirty="0" err="1"/>
              <a:t>arr</a:t>
            </a:r>
            <a:r>
              <a:rPr lang="en-IN" dirty="0"/>
              <a:t>[j-1]</a:t>
            </a:r>
          </a:p>
          <a:p>
            <a:pPr marL="114300" indent="0">
              <a:buNone/>
            </a:pPr>
            <a:r>
              <a:rPr lang="en-IN" dirty="0"/>
              <a:t>			j- -</a:t>
            </a:r>
          </a:p>
          <a:p>
            <a:pPr marL="114300" indent="0">
              <a:buNone/>
            </a:pPr>
            <a:r>
              <a:rPr lang="en-IN" dirty="0"/>
              <a:t>		</a:t>
            </a:r>
            <a:r>
              <a:rPr lang="en-IN" dirty="0" err="1"/>
              <a:t>arr</a:t>
            </a:r>
            <a:r>
              <a:rPr lang="en-IN" dirty="0"/>
              <a:t>[j] = </a:t>
            </a:r>
            <a:r>
              <a:rPr lang="en-IN" dirty="0" err="1"/>
              <a:t>currentNumber</a:t>
            </a:r>
            <a:r>
              <a:rPr lang="en-IN" dirty="0"/>
              <a:t>	</a:t>
            </a:r>
          </a:p>
        </p:txBody>
      </p:sp>
    </p:spTree>
    <p:extLst>
      <p:ext uri="{BB962C8B-B14F-4D97-AF65-F5344CB8AC3E}">
        <p14:creationId xmlns:p14="http://schemas.microsoft.com/office/powerpoint/2010/main" val="424385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71F7-5024-49E7-B803-2920A3B6C0C2}"/>
              </a:ext>
            </a:extLst>
          </p:cNvPr>
          <p:cNvSpPr>
            <a:spLocks noGrp="1"/>
          </p:cNvSpPr>
          <p:nvPr>
            <p:ph type="title"/>
          </p:nvPr>
        </p:nvSpPr>
        <p:spPr/>
        <p:txBody>
          <a:bodyPr/>
          <a:lstStyle/>
          <a:p>
            <a:r>
              <a:rPr lang="en-IN" dirty="0"/>
              <a:t>When to use/not use</a:t>
            </a:r>
          </a:p>
        </p:txBody>
      </p:sp>
      <p:sp>
        <p:nvSpPr>
          <p:cNvPr id="3" name="Text Placeholder 2">
            <a:extLst>
              <a:ext uri="{FF2B5EF4-FFF2-40B4-BE49-F238E27FC236}">
                <a16:creationId xmlns:a16="http://schemas.microsoft.com/office/drawing/2014/main" id="{1C602913-9DFF-4302-899C-4FCF9C34056A}"/>
              </a:ext>
            </a:extLst>
          </p:cNvPr>
          <p:cNvSpPr>
            <a:spLocks noGrp="1"/>
          </p:cNvSpPr>
          <p:nvPr>
            <p:ph type="body" idx="1"/>
          </p:nvPr>
        </p:nvSpPr>
        <p:spPr/>
        <p:txBody>
          <a:bodyPr/>
          <a:lstStyle/>
          <a:p>
            <a:r>
              <a:rPr lang="en-IN" dirty="0"/>
              <a:t>Use</a:t>
            </a:r>
          </a:p>
          <a:p>
            <a:pPr lvl="1"/>
            <a:r>
              <a:rPr lang="en-IN" dirty="0"/>
              <a:t>No additional Memory</a:t>
            </a:r>
          </a:p>
          <a:p>
            <a:pPr lvl="1"/>
            <a:r>
              <a:rPr lang="en-IN" dirty="0"/>
              <a:t>Simple Implementation</a:t>
            </a:r>
          </a:p>
          <a:p>
            <a:r>
              <a:rPr lang="en-IN" dirty="0"/>
              <a:t>Not Use</a:t>
            </a:r>
          </a:p>
          <a:p>
            <a:pPr lvl="1"/>
            <a:r>
              <a:rPr lang="en-IN" dirty="0"/>
              <a:t>When time complexity is to be considered</a:t>
            </a:r>
          </a:p>
        </p:txBody>
      </p:sp>
    </p:spTree>
    <p:extLst>
      <p:ext uri="{BB962C8B-B14F-4D97-AF65-F5344CB8AC3E}">
        <p14:creationId xmlns:p14="http://schemas.microsoft.com/office/powerpoint/2010/main" val="250565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e74095e65b_0_11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What is an Array/List?</a:t>
            </a:r>
            <a:endParaRPr sz="3600" b="1" dirty="0">
              <a:solidFill>
                <a:srgbClr val="15294B"/>
              </a:solidFill>
              <a:latin typeface="Poppins"/>
              <a:ea typeface="Poppins"/>
              <a:cs typeface="Poppins"/>
              <a:sym typeface="Poppins"/>
            </a:endParaRPr>
          </a:p>
        </p:txBody>
      </p:sp>
      <p:sp>
        <p:nvSpPr>
          <p:cNvPr id="174" name="Google Shape;174;ge74095e65b_0_11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Array is a DS consisting of collection of elements each identified by an index.  It is stored such that the position of each element can be computed from its index.</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For example, </a:t>
            </a:r>
            <a:endParaRPr sz="1800" dirty="0">
              <a:solidFill>
                <a:srgbClr val="15294B"/>
              </a:solidFill>
              <a:latin typeface="Poppins"/>
              <a:ea typeface="Poppins"/>
              <a:cs typeface="Poppins"/>
              <a:sym typeface="Poppins"/>
            </a:endParaRPr>
          </a:p>
          <a:p>
            <a:pPr marL="457200" lvl="0" indent="-342900" algn="l" rtl="0">
              <a:lnSpc>
                <a:spcPct val="115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List of Science marks for Class-XII: </a:t>
            </a:r>
            <a:r>
              <a:rPr lang="en-IN" sz="1800" b="1" i="1" dirty="0">
                <a:solidFill>
                  <a:srgbClr val="15294B"/>
                </a:solidFill>
                <a:latin typeface="Poppins"/>
                <a:ea typeface="Poppins"/>
                <a:cs typeface="Poppins"/>
                <a:sym typeface="Poppins"/>
              </a:rPr>
              <a:t>[89, 78, 95, 92, 91]</a:t>
            </a:r>
            <a:endParaRPr sz="1800" b="1" i="1" dirty="0">
              <a:solidFill>
                <a:srgbClr val="15294B"/>
              </a:solidFill>
              <a:latin typeface="Poppins"/>
              <a:ea typeface="Poppins"/>
              <a:cs typeface="Poppins"/>
              <a:sym typeface="Poppins"/>
            </a:endParaRPr>
          </a:p>
          <a:p>
            <a:pPr marL="457200" lvl="0" indent="-342900" algn="l" rtl="0">
              <a:lnSpc>
                <a:spcPct val="115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List of things to purchase: </a:t>
            </a:r>
            <a:r>
              <a:rPr lang="en-IN" sz="1800" b="1" i="1" dirty="0">
                <a:solidFill>
                  <a:srgbClr val="15294B"/>
                </a:solidFill>
                <a:latin typeface="Poppins"/>
                <a:ea typeface="Poppins"/>
                <a:cs typeface="Poppins"/>
                <a:sym typeface="Poppins"/>
              </a:rPr>
              <a:t>[“Apples”, “Notebook”, “Highlighters”, “Chocolates”]</a:t>
            </a:r>
            <a:endParaRPr sz="1800" b="1"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b="1" i="1" dirty="0">
              <a:solidFill>
                <a:srgbClr val="15294B"/>
              </a:solidFill>
              <a:latin typeface="Poppins"/>
              <a:ea typeface="Poppins"/>
              <a:cs typeface="Poppins"/>
              <a:sym typeface="Poppins"/>
            </a:endParaRPr>
          </a:p>
          <a:p>
            <a:pPr marL="0" lvl="0" indent="0" algn="l" rtl="0">
              <a:lnSpc>
                <a:spcPct val="150000"/>
              </a:lnSpc>
              <a:spcBef>
                <a:spcPts val="1000"/>
              </a:spcBef>
              <a:spcAft>
                <a:spcPts val="0"/>
              </a:spcAft>
              <a:buNone/>
            </a:pPr>
            <a:r>
              <a:rPr lang="en-IN" sz="1800" dirty="0">
                <a:solidFill>
                  <a:srgbClr val="15294B"/>
                </a:solidFill>
                <a:latin typeface="Poppins"/>
                <a:ea typeface="Poppins"/>
                <a:cs typeface="Poppins"/>
                <a:sym typeface="Poppins"/>
              </a:rPr>
              <a:t>In programming languages like Python and JavaScript, arrays are heterogeneous which means you can store different data type values in the same array.</a:t>
            </a:r>
            <a:endParaRPr sz="1800" dirty="0">
              <a:solidFill>
                <a:srgbClr val="15294B"/>
              </a:solidFill>
              <a:latin typeface="Poppins"/>
              <a:ea typeface="Poppins"/>
              <a:cs typeface="Poppins"/>
              <a:sym typeface="Poppins"/>
            </a:endParaRPr>
          </a:p>
          <a:p>
            <a:pPr marL="0" lvl="0" indent="0" algn="l" rtl="0">
              <a:lnSpc>
                <a:spcPct val="150000"/>
              </a:lnSpc>
              <a:spcBef>
                <a:spcPts val="1000"/>
              </a:spcBef>
              <a:spcAft>
                <a:spcPts val="0"/>
              </a:spcAft>
              <a:buNone/>
            </a:pPr>
            <a:r>
              <a:rPr lang="en-IN" sz="1800" dirty="0">
                <a:solidFill>
                  <a:srgbClr val="15294B"/>
                </a:solidFill>
                <a:latin typeface="Poppins"/>
                <a:ea typeface="Poppins"/>
                <a:cs typeface="Poppins"/>
                <a:sym typeface="Poppins"/>
              </a:rPr>
              <a:t>For example,</a:t>
            </a:r>
            <a:endParaRPr sz="1800" dirty="0">
              <a:solidFill>
                <a:srgbClr val="15294B"/>
              </a:solidFill>
              <a:latin typeface="Poppins"/>
              <a:ea typeface="Poppins"/>
              <a:cs typeface="Poppins"/>
              <a:sym typeface="Poppins"/>
            </a:endParaRPr>
          </a:p>
          <a:p>
            <a:pPr marL="0" lvl="0" indent="0" algn="l" rtl="0">
              <a:lnSpc>
                <a:spcPct val="150000"/>
              </a:lnSpc>
              <a:spcBef>
                <a:spcPts val="1000"/>
              </a:spcBef>
              <a:spcAft>
                <a:spcPts val="0"/>
              </a:spcAft>
              <a:buNone/>
            </a:pPr>
            <a:r>
              <a:rPr lang="en-IN" sz="1800" b="1" i="1" dirty="0">
                <a:solidFill>
                  <a:srgbClr val="15294B"/>
                </a:solidFill>
                <a:latin typeface="Poppins"/>
                <a:ea typeface="Poppins"/>
                <a:cs typeface="Poppins"/>
                <a:sym typeface="Poppins"/>
              </a:rPr>
              <a:t>[“John”, “Wick”, 42, true]</a:t>
            </a:r>
            <a:endParaRPr sz="1800" b="1" i="1" dirty="0">
              <a:solidFill>
                <a:srgbClr val="15294B"/>
              </a:solidFill>
              <a:latin typeface="Poppins"/>
              <a:ea typeface="Poppins"/>
              <a:cs typeface="Poppins"/>
              <a:sym typeface="Poppins"/>
            </a:endParaRPr>
          </a:p>
        </p:txBody>
      </p:sp>
      <p:sp>
        <p:nvSpPr>
          <p:cNvPr id="175" name="Google Shape;175;ge74095e65b_0_11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e74095e65b_0_11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74095e65b_0_128"/>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Properties of Array</a:t>
            </a:r>
            <a:endParaRPr sz="3600" b="1">
              <a:solidFill>
                <a:srgbClr val="15294B"/>
              </a:solidFill>
              <a:latin typeface="Poppins"/>
              <a:ea typeface="Poppins"/>
              <a:cs typeface="Poppins"/>
              <a:sym typeface="Poppins"/>
            </a:endParaRPr>
          </a:p>
        </p:txBody>
      </p:sp>
      <p:sp>
        <p:nvSpPr>
          <p:cNvPr id="182" name="Google Shape;182;ge74095e65b_0_128"/>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Array can store values of any single data type. (int, Boolean, float, String)</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Every cell of an Array has an unique index.</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Index starts with 0.</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In programming languages like Python and JavaScript, you do NOT have to specify the length of the array. The length increases when you add more items. The length decreases when you remove items.</a:t>
            </a:r>
            <a:endParaRPr sz="1800" dirty="0">
              <a:solidFill>
                <a:srgbClr val="15294B"/>
              </a:solidFill>
              <a:latin typeface="Poppins"/>
              <a:ea typeface="Poppins"/>
              <a:cs typeface="Poppins"/>
              <a:sym typeface="Poppins"/>
            </a:endParaRPr>
          </a:p>
        </p:txBody>
      </p:sp>
      <p:sp>
        <p:nvSpPr>
          <p:cNvPr id="183" name="Google Shape;183;ge74095e65b_0_128"/>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e74095e65b_0_128"/>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e74095e65b_0_190"/>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IN" sz="3600" b="1">
                <a:solidFill>
                  <a:srgbClr val="15294B"/>
                </a:solidFill>
                <a:latin typeface="Poppins"/>
                <a:ea typeface="Poppins"/>
                <a:cs typeface="Poppins"/>
                <a:sym typeface="Poppins"/>
              </a:rPr>
              <a:t>What is the need of an Array?</a:t>
            </a:r>
            <a:endParaRPr sz="3600" b="1">
              <a:solidFill>
                <a:srgbClr val="15294B"/>
              </a:solidFill>
              <a:latin typeface="Poppins"/>
              <a:ea typeface="Poppins"/>
              <a:cs typeface="Poppins"/>
              <a:sym typeface="Poppins"/>
            </a:endParaRPr>
          </a:p>
        </p:txBody>
      </p:sp>
      <p:sp>
        <p:nvSpPr>
          <p:cNvPr id="190" name="Google Shape;190;ge74095e65b_0_190"/>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a:solidFill>
                  <a:srgbClr val="15294B"/>
                </a:solidFill>
                <a:latin typeface="Poppins"/>
                <a:ea typeface="Poppins"/>
                <a:cs typeface="Poppins"/>
                <a:sym typeface="Poppins"/>
              </a:rPr>
              <a:t>“We want to store 1 million data of some data types”</a:t>
            </a:r>
            <a:endParaRPr sz="1800" i="1">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a:solidFill>
                  <a:srgbClr val="15294B"/>
                </a:solidFill>
                <a:latin typeface="Poppins"/>
                <a:ea typeface="Poppins"/>
                <a:cs typeface="Poppins"/>
                <a:sym typeface="Poppins"/>
              </a:rPr>
              <a:t>How do we maintain such list of variables?</a:t>
            </a:r>
            <a:endParaRPr sz="180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b="1">
                <a:solidFill>
                  <a:srgbClr val="15294B"/>
                </a:solidFill>
                <a:latin typeface="Poppins"/>
                <a:ea typeface="Poppins"/>
                <a:cs typeface="Poppins"/>
                <a:sym typeface="Poppins"/>
              </a:rPr>
              <a:t>We store it in an array!</a:t>
            </a:r>
            <a:endParaRPr sz="1800" b="1">
              <a:solidFill>
                <a:srgbClr val="15294B"/>
              </a:solidFill>
              <a:latin typeface="Poppins"/>
              <a:ea typeface="Poppins"/>
              <a:cs typeface="Poppins"/>
              <a:sym typeface="Poppins"/>
            </a:endParaRPr>
          </a:p>
        </p:txBody>
      </p:sp>
      <p:sp>
        <p:nvSpPr>
          <p:cNvPr id="191" name="Google Shape;191;ge74095e65b_0_190"/>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e74095e65b_0_190"/>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e74095e65b_0_19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Types of Arrays</a:t>
            </a:r>
            <a:endParaRPr sz="3600" b="1" dirty="0">
              <a:solidFill>
                <a:srgbClr val="15294B"/>
              </a:solidFill>
              <a:latin typeface="Poppins"/>
              <a:ea typeface="Poppins"/>
              <a:cs typeface="Poppins"/>
              <a:sym typeface="Poppins"/>
            </a:endParaRPr>
          </a:p>
        </p:txBody>
      </p:sp>
      <p:sp>
        <p:nvSpPr>
          <p:cNvPr id="198" name="Google Shape;198;ge74095e65b_0_19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One Dimensional(1D) Array - Line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Multi Dimensional Array</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2D - rows and columns, plane</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3D – depth, cube</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4D</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ND</a:t>
            </a:r>
            <a:endParaRPr sz="1800" dirty="0">
              <a:solidFill>
                <a:srgbClr val="15294B"/>
              </a:solidFill>
              <a:latin typeface="Poppins"/>
              <a:ea typeface="Poppins"/>
              <a:cs typeface="Poppins"/>
              <a:sym typeface="Poppins"/>
            </a:endParaRPr>
          </a:p>
        </p:txBody>
      </p:sp>
      <p:sp>
        <p:nvSpPr>
          <p:cNvPr id="199" name="Google Shape;199;ge74095e65b_0_19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e74095e65b_0_19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e74095e65b_0_21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IN" sz="3600" b="1">
                <a:solidFill>
                  <a:srgbClr val="15294B"/>
                </a:solidFill>
                <a:latin typeface="Poppins"/>
                <a:ea typeface="Poppins"/>
                <a:cs typeface="Poppins"/>
                <a:sym typeface="Poppins"/>
              </a:rPr>
              <a:t>Common Operations in an Array</a:t>
            </a:r>
            <a:endParaRPr sz="3600" b="1">
              <a:solidFill>
                <a:srgbClr val="15294B"/>
              </a:solidFill>
              <a:latin typeface="Poppins"/>
              <a:ea typeface="Poppins"/>
              <a:cs typeface="Poppins"/>
              <a:sym typeface="Poppins"/>
            </a:endParaRPr>
          </a:p>
        </p:txBody>
      </p:sp>
      <p:sp>
        <p:nvSpPr>
          <p:cNvPr id="206" name="Google Shape;206;ge74095e65b_0_21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Declaring, instantiating, initializing an Array</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Inserting a value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Traversing </a:t>
            </a:r>
            <a:r>
              <a:rPr lang="en-IN" sz="1800">
                <a:solidFill>
                  <a:srgbClr val="15294B"/>
                </a:solidFill>
                <a:latin typeface="Poppins"/>
                <a:ea typeface="Poppins"/>
                <a:cs typeface="Poppins"/>
                <a:sym typeface="Poppins"/>
              </a:rPr>
              <a:t>the array</a:t>
            </a:r>
          </a:p>
          <a:p>
            <a:pPr marL="457200" lvl="0" indent="-342900" algn="l" rtl="0">
              <a:lnSpc>
                <a:spcPct val="150000"/>
              </a:lnSpc>
              <a:spcBef>
                <a:spcPts val="0"/>
              </a:spcBef>
              <a:spcAft>
                <a:spcPts val="0"/>
              </a:spcAft>
              <a:buClr>
                <a:srgbClr val="15294B"/>
              </a:buClr>
              <a:buSzPts val="1800"/>
              <a:buFont typeface="Poppins"/>
              <a:buChar char="●"/>
            </a:pPr>
            <a:r>
              <a:rPr lang="en-IN" sz="1800">
                <a:solidFill>
                  <a:srgbClr val="15294B"/>
                </a:solidFill>
                <a:latin typeface="Poppins"/>
                <a:ea typeface="Poppins"/>
                <a:cs typeface="Poppins"/>
                <a:sym typeface="Poppins"/>
              </a:rPr>
              <a:t>Accessing </a:t>
            </a:r>
            <a:r>
              <a:rPr lang="en-IN" sz="1800" dirty="0">
                <a:solidFill>
                  <a:srgbClr val="15294B"/>
                </a:solidFill>
                <a:latin typeface="Poppins"/>
                <a:ea typeface="Poppins"/>
                <a:cs typeface="Poppins"/>
                <a:sym typeface="Poppins"/>
              </a:rPr>
              <a:t>a given cell</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Searching a given value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Deleting a given value</a:t>
            </a:r>
            <a:endParaRPr sz="1800" dirty="0">
              <a:solidFill>
                <a:srgbClr val="15294B"/>
              </a:solidFill>
              <a:latin typeface="Poppins"/>
              <a:ea typeface="Poppins"/>
              <a:cs typeface="Poppins"/>
              <a:sym typeface="Poppins"/>
            </a:endParaRPr>
          </a:p>
        </p:txBody>
      </p:sp>
      <p:sp>
        <p:nvSpPr>
          <p:cNvPr id="207" name="Google Shape;207;ge74095e65b_0_21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e74095e65b_0_21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e74095e65b_0_227"/>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Declaring, Instantiating, Initializing</a:t>
            </a:r>
            <a:endParaRPr sz="3600" b="1" dirty="0">
              <a:solidFill>
                <a:srgbClr val="15294B"/>
              </a:solidFill>
              <a:latin typeface="Poppins"/>
              <a:ea typeface="Poppins"/>
              <a:cs typeface="Poppins"/>
              <a:sym typeface="Poppins"/>
            </a:endParaRPr>
          </a:p>
        </p:txBody>
      </p:sp>
      <p:sp>
        <p:nvSpPr>
          <p:cNvPr id="214" name="Google Shape;214;ge74095e65b_0_227"/>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Declaration: Create a reference ------ O(1)</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 = []  </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Instantiating: Create and Array --- O(1), Space Complexity – O(n)</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 = [] * 5 </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Initialization: Assign values to cells in Array  ------- O(n)</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[0]=10 ---- O(1)</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[1]=20 ---- O(1)</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[2]=30 ---- O(1)</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[3]=40 ---- O(1)</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err="1">
                <a:solidFill>
                  <a:srgbClr val="15294B"/>
                </a:solidFill>
                <a:latin typeface="Poppins"/>
                <a:ea typeface="Poppins"/>
                <a:cs typeface="Poppins"/>
                <a:sym typeface="Poppins"/>
              </a:rPr>
              <a:t>arr</a:t>
            </a:r>
            <a:r>
              <a:rPr lang="en-IN" sz="1800" dirty="0">
                <a:solidFill>
                  <a:srgbClr val="15294B"/>
                </a:solidFill>
                <a:latin typeface="Poppins"/>
                <a:ea typeface="Poppins"/>
                <a:cs typeface="Poppins"/>
                <a:sym typeface="Poppins"/>
              </a:rPr>
              <a:t>[4]=50 ---- O(1)</a:t>
            </a:r>
            <a:endParaRPr sz="1800" dirty="0">
              <a:solidFill>
                <a:srgbClr val="15294B"/>
              </a:solidFill>
              <a:latin typeface="Poppins"/>
              <a:ea typeface="Poppins"/>
              <a:cs typeface="Poppins"/>
              <a:sym typeface="Poppins"/>
            </a:endParaRPr>
          </a:p>
        </p:txBody>
      </p:sp>
      <p:sp>
        <p:nvSpPr>
          <p:cNvPr id="215" name="Google Shape;215;ge74095e65b_0_227"/>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e74095e65b_0_227"/>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e74095e65b_0_236"/>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Inserting New Item in an Array</a:t>
            </a:r>
            <a:endParaRPr sz="3600" b="1">
              <a:solidFill>
                <a:srgbClr val="15294B"/>
              </a:solidFill>
              <a:latin typeface="Poppins"/>
              <a:ea typeface="Poppins"/>
              <a:cs typeface="Poppins"/>
              <a:sym typeface="Poppins"/>
            </a:endParaRPr>
          </a:p>
        </p:txBody>
      </p:sp>
      <p:sp>
        <p:nvSpPr>
          <p:cNvPr id="222" name="Google Shape;222;ge74095e65b_0_236"/>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dirty="0" err="1">
                <a:solidFill>
                  <a:srgbClr val="15294B"/>
                </a:solidFill>
                <a:latin typeface="Poppins"/>
                <a:ea typeface="Poppins"/>
                <a:cs typeface="Poppins"/>
                <a:sym typeface="Poppins"/>
              </a:rPr>
              <a:t>insertElemAtIndex</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value, index) ----------- O(constant)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if(</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[index] is occupied) ------------- O (1)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error --------------------- O (1)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else ---------------------------------------- O (1)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[index] = value -------------- O (1)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Time Complexity : O(1)</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Space Complexity : O(1)</a:t>
            </a:r>
            <a:endParaRPr sz="1800" dirty="0">
              <a:solidFill>
                <a:srgbClr val="15294B"/>
              </a:solidFill>
              <a:latin typeface="Poppins"/>
              <a:ea typeface="Poppins"/>
              <a:cs typeface="Poppins"/>
              <a:sym typeface="Poppins"/>
            </a:endParaRPr>
          </a:p>
        </p:txBody>
      </p:sp>
      <p:sp>
        <p:nvSpPr>
          <p:cNvPr id="223" name="Google Shape;223;ge74095e65b_0_236"/>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ge74095e65b_0_236"/>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e74095e65b_0_246"/>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Traversal of an Array</a:t>
            </a:r>
            <a:endParaRPr sz="3600" b="1">
              <a:solidFill>
                <a:srgbClr val="15294B"/>
              </a:solidFill>
              <a:latin typeface="Poppins"/>
              <a:ea typeface="Poppins"/>
              <a:cs typeface="Poppins"/>
              <a:sym typeface="Poppins"/>
            </a:endParaRPr>
          </a:p>
        </p:txBody>
      </p:sp>
      <p:sp>
        <p:nvSpPr>
          <p:cNvPr id="230" name="Google Shape;230;ge74095e65b_0_246"/>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traverse(</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loop </a:t>
            </a:r>
            <a:r>
              <a:rPr lang="en-IN" sz="1800" i="1" dirty="0" err="1">
                <a:solidFill>
                  <a:srgbClr val="15294B"/>
                </a:solidFill>
                <a:latin typeface="Poppins"/>
                <a:ea typeface="Poppins"/>
                <a:cs typeface="Poppins"/>
                <a:sym typeface="Poppins"/>
              </a:rPr>
              <a:t>i</a:t>
            </a:r>
            <a:r>
              <a:rPr lang="en-IN" sz="1800" i="1" dirty="0">
                <a:solidFill>
                  <a:srgbClr val="15294B"/>
                </a:solidFill>
                <a:latin typeface="Poppins"/>
                <a:ea typeface="Poppins"/>
                <a:cs typeface="Poppins"/>
                <a:sym typeface="Poppins"/>
              </a:rPr>
              <a:t>=0 to </a:t>
            </a:r>
            <a:r>
              <a:rPr lang="en-IN" sz="1800" i="1" dirty="0" err="1">
                <a:solidFill>
                  <a:srgbClr val="15294B"/>
                </a:solidFill>
                <a:latin typeface="Poppins"/>
                <a:ea typeface="Poppins"/>
                <a:cs typeface="Poppins"/>
                <a:sym typeface="Poppins"/>
              </a:rPr>
              <a:t>len</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- 1 ------- O(n)</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print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i</a:t>
            </a:r>
            <a:r>
              <a:rPr lang="en-IN" sz="1800" i="1" dirty="0">
                <a:solidFill>
                  <a:srgbClr val="15294B"/>
                </a:solidFill>
                <a:latin typeface="Poppins"/>
                <a:ea typeface="Poppins"/>
                <a:cs typeface="Poppins"/>
                <a:sym typeface="Poppins"/>
              </a:rPr>
              <a:t>] ---------- O(1) | 20*O(1) | 100*O(1) | n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Time Complexity : O (n)</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Space Complexity : O (1)</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endParaRPr sz="1800" dirty="0">
              <a:solidFill>
                <a:srgbClr val="15294B"/>
              </a:solidFill>
              <a:latin typeface="Poppins"/>
              <a:ea typeface="Poppins"/>
              <a:cs typeface="Poppins"/>
              <a:sym typeface="Poppins"/>
            </a:endParaRPr>
          </a:p>
        </p:txBody>
      </p:sp>
      <p:sp>
        <p:nvSpPr>
          <p:cNvPr id="231" name="Google Shape;231;ge74095e65b_0_246"/>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e74095e65b_0_246"/>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e74095e65b_0_254"/>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Access an Item at Position in an Array</a:t>
            </a:r>
            <a:endParaRPr sz="3600" b="1" dirty="0">
              <a:solidFill>
                <a:srgbClr val="15294B"/>
              </a:solidFill>
              <a:latin typeface="Poppins"/>
              <a:ea typeface="Poppins"/>
              <a:cs typeface="Poppins"/>
              <a:sym typeface="Poppins"/>
            </a:endParaRPr>
          </a:p>
        </p:txBody>
      </p:sp>
      <p:sp>
        <p:nvSpPr>
          <p:cNvPr id="238" name="Google Shape;238;ge74095e65b_0_254"/>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dirty="0" err="1">
                <a:solidFill>
                  <a:srgbClr val="15294B"/>
                </a:solidFill>
                <a:latin typeface="Poppins"/>
                <a:ea typeface="Poppins"/>
                <a:cs typeface="Poppins"/>
                <a:sym typeface="Poppins"/>
              </a:rPr>
              <a:t>accessElemAtIndex</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index)</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if index &gt; </a:t>
            </a:r>
            <a:r>
              <a:rPr lang="en-IN" sz="1800" i="1" dirty="0" err="1">
                <a:solidFill>
                  <a:srgbClr val="15294B"/>
                </a:solidFill>
                <a:latin typeface="Poppins"/>
                <a:ea typeface="Poppins"/>
                <a:cs typeface="Poppins"/>
                <a:sym typeface="Poppins"/>
              </a:rPr>
              <a:t>len</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exception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else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[index]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Time Complexity : O(1)</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Space Complexity : O(1)</a:t>
            </a:r>
            <a:endParaRPr sz="1800" dirty="0">
              <a:solidFill>
                <a:srgbClr val="15294B"/>
              </a:solidFill>
              <a:latin typeface="Poppins"/>
              <a:ea typeface="Poppins"/>
              <a:cs typeface="Poppins"/>
              <a:sym typeface="Poppins"/>
            </a:endParaRPr>
          </a:p>
        </p:txBody>
      </p:sp>
      <p:sp>
        <p:nvSpPr>
          <p:cNvPr id="239" name="Google Shape;239;ge74095e65b_0_254"/>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e74095e65b_0_254"/>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What is a Data Structure?</a:t>
            </a:r>
            <a:endParaRPr sz="3600" b="1">
              <a:solidFill>
                <a:srgbClr val="15294B"/>
              </a:solidFill>
              <a:latin typeface="Poppins"/>
              <a:ea typeface="Poppins"/>
              <a:cs typeface="Poppins"/>
              <a:sym typeface="Poppins"/>
            </a:endParaRPr>
          </a:p>
        </p:txBody>
      </p:sp>
      <p:sp>
        <p:nvSpPr>
          <p:cNvPr id="92" name="Google Shape;92;p2"/>
          <p:cNvSpPr txBox="1">
            <a:spLocks noGrp="1"/>
          </p:cNvSpPr>
          <p:nvPr>
            <p:ph type="body" idx="1"/>
          </p:nvPr>
        </p:nvSpPr>
        <p:spPr>
          <a:xfrm>
            <a:off x="896125" y="1271175"/>
            <a:ext cx="10515600" cy="2355900"/>
          </a:xfrm>
          <a:prstGeom prst="rect">
            <a:avLst/>
          </a:prstGeom>
          <a:noFill/>
          <a:ln>
            <a:noFill/>
          </a:ln>
        </p:spPr>
        <p:txBody>
          <a:bodyPr spcFirstLastPara="1" wrap="square" lIns="91425" tIns="45700" rIns="91425" bIns="45700" anchor="t" anchorCtr="0">
            <a:normAutofit/>
          </a:bodyPr>
          <a:lstStyle/>
          <a:p>
            <a:pPr marL="228600" lvl="0" indent="-165100" algn="l" rtl="0">
              <a:lnSpc>
                <a:spcPct val="115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It is a way to organize data that enables it to be processed in an efficient time.</a:t>
            </a:r>
            <a:endParaRPr sz="1800" dirty="0">
              <a:solidFill>
                <a:srgbClr val="15294B"/>
              </a:solidFill>
              <a:latin typeface="Poppins"/>
              <a:ea typeface="Poppins"/>
              <a:cs typeface="Poppins"/>
              <a:sym typeface="Poppins"/>
            </a:endParaRPr>
          </a:p>
          <a:p>
            <a:pPr marL="228600" lvl="0" indent="-165100" algn="l" rtl="0">
              <a:lnSpc>
                <a:spcPct val="115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Some of the more commonly used data structures include – linked lists, arrays, stacks, queues, heaps, trees, and graphs.</a:t>
            </a:r>
            <a:endParaRPr sz="1800" dirty="0">
              <a:solidFill>
                <a:srgbClr val="15294B"/>
              </a:solidFill>
              <a:latin typeface="Poppins"/>
              <a:ea typeface="Poppins"/>
              <a:cs typeface="Poppins"/>
              <a:sym typeface="Poppins"/>
            </a:endParaRPr>
          </a:p>
        </p:txBody>
      </p:sp>
      <p:pic>
        <p:nvPicPr>
          <p:cNvPr id="93" name="Google Shape;93;p2"/>
          <p:cNvPicPr preferRelativeResize="0"/>
          <p:nvPr/>
        </p:nvPicPr>
        <p:blipFill rotWithShape="1">
          <a:blip r:embed="rId3">
            <a:alphaModFix/>
          </a:blip>
          <a:srcRect/>
          <a:stretch/>
        </p:blipFill>
        <p:spPr>
          <a:xfrm>
            <a:off x="1866900" y="3062400"/>
            <a:ext cx="3241850" cy="3219025"/>
          </a:xfrm>
          <a:prstGeom prst="rect">
            <a:avLst/>
          </a:prstGeom>
          <a:noFill/>
          <a:ln>
            <a:noFill/>
          </a:ln>
        </p:spPr>
      </p:pic>
      <p:sp>
        <p:nvSpPr>
          <p:cNvPr id="94" name="Google Shape;94;p2"/>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pic>
        <p:nvPicPr>
          <p:cNvPr id="96" name="Google Shape;96;p2"/>
          <p:cNvPicPr preferRelativeResize="0"/>
          <p:nvPr/>
        </p:nvPicPr>
        <p:blipFill>
          <a:blip r:embed="rId4">
            <a:alphaModFix/>
          </a:blip>
          <a:stretch>
            <a:fillRect/>
          </a:stretch>
        </p:blipFill>
        <p:spPr>
          <a:xfrm>
            <a:off x="5613825" y="3072250"/>
            <a:ext cx="3241850" cy="324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e74095e65b_0_263"/>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Searching for an item in an Array</a:t>
            </a:r>
            <a:endParaRPr sz="3600" b="1" dirty="0">
              <a:solidFill>
                <a:srgbClr val="15294B"/>
              </a:solidFill>
              <a:latin typeface="Poppins"/>
              <a:ea typeface="Poppins"/>
              <a:cs typeface="Poppins"/>
              <a:sym typeface="Poppins"/>
            </a:endParaRPr>
          </a:p>
        </p:txBody>
      </p:sp>
      <p:sp>
        <p:nvSpPr>
          <p:cNvPr id="246" name="Google Shape;246;ge74095e65b_0_263"/>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dirty="0" err="1">
                <a:solidFill>
                  <a:srgbClr val="15294B"/>
                </a:solidFill>
                <a:latin typeface="Poppins"/>
                <a:ea typeface="Poppins"/>
                <a:cs typeface="Poppins"/>
                <a:sym typeface="Poppins"/>
              </a:rPr>
              <a:t>searchInArr</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a:t>
            </a:r>
            <a:r>
              <a:rPr lang="en-IN" sz="1800" i="1" dirty="0" err="1">
                <a:solidFill>
                  <a:srgbClr val="15294B"/>
                </a:solidFill>
                <a:latin typeface="Poppins"/>
                <a:ea typeface="Poppins"/>
                <a:cs typeface="Poppins"/>
                <a:sym typeface="Poppins"/>
              </a:rPr>
              <a:t>searchVal</a:t>
            </a:r>
            <a:r>
              <a:rPr lang="en-IN" sz="1800" i="1" dirty="0">
                <a:solidFill>
                  <a:srgbClr val="15294B"/>
                </a:solidFill>
                <a:latin typeface="Poppins"/>
                <a:ea typeface="Poppins"/>
                <a:cs typeface="Poppins"/>
                <a:sym typeface="Poppins"/>
              </a:rPr>
              <a:t>)</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loop </a:t>
            </a:r>
            <a:r>
              <a:rPr lang="en-IN" sz="1800" i="1" dirty="0" err="1">
                <a:solidFill>
                  <a:srgbClr val="15294B"/>
                </a:solidFill>
                <a:latin typeface="Poppins"/>
                <a:ea typeface="Poppins"/>
                <a:cs typeface="Poppins"/>
                <a:sym typeface="Poppins"/>
              </a:rPr>
              <a:t>i</a:t>
            </a:r>
            <a:r>
              <a:rPr lang="en-IN" sz="1800" i="1" dirty="0">
                <a:solidFill>
                  <a:srgbClr val="15294B"/>
                </a:solidFill>
                <a:latin typeface="Poppins"/>
                <a:ea typeface="Poppins"/>
                <a:cs typeface="Poppins"/>
                <a:sym typeface="Poppins"/>
              </a:rPr>
              <a:t>=0 to </a:t>
            </a:r>
            <a:r>
              <a:rPr lang="en-IN" sz="1800" i="1" dirty="0" err="1">
                <a:solidFill>
                  <a:srgbClr val="15294B"/>
                </a:solidFill>
                <a:latin typeface="Poppins"/>
                <a:ea typeface="Poppins"/>
                <a:cs typeface="Poppins"/>
                <a:sym typeface="Poppins"/>
              </a:rPr>
              <a:t>len</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-1  ----------------------- O(n)</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if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a:t>
            </a:r>
            <a:r>
              <a:rPr lang="en-IN" sz="1800" i="1" dirty="0" err="1">
                <a:solidFill>
                  <a:srgbClr val="15294B"/>
                </a:solidFill>
                <a:latin typeface="Poppins"/>
                <a:ea typeface="Poppins"/>
                <a:cs typeface="Poppins"/>
                <a:sym typeface="Poppins"/>
              </a:rPr>
              <a:t>i</a:t>
            </a:r>
            <a:r>
              <a:rPr lang="en-IN" sz="1800" i="1" dirty="0">
                <a:solidFill>
                  <a:srgbClr val="15294B"/>
                </a:solidFill>
                <a:latin typeface="Poppins"/>
                <a:ea typeface="Poppins"/>
                <a:cs typeface="Poppins"/>
                <a:sym typeface="Poppins"/>
              </a:rPr>
              <a:t>] == </a:t>
            </a:r>
            <a:r>
              <a:rPr lang="en-IN" sz="1800" i="1" dirty="0" err="1">
                <a:solidFill>
                  <a:srgbClr val="15294B"/>
                </a:solidFill>
                <a:latin typeface="Poppins"/>
                <a:ea typeface="Poppins"/>
                <a:cs typeface="Poppins"/>
                <a:sym typeface="Poppins"/>
              </a:rPr>
              <a:t>searchVal</a:t>
            </a:r>
            <a:r>
              <a:rPr lang="en-IN" sz="1800" i="1" dirty="0">
                <a:solidFill>
                  <a:srgbClr val="15294B"/>
                </a:solidFill>
                <a:latin typeface="Poppins"/>
                <a:ea typeface="Poppins"/>
                <a:cs typeface="Poppins"/>
                <a:sym typeface="Poppins"/>
              </a:rPr>
              <a:t>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a:t>
            </a:r>
            <a:r>
              <a:rPr lang="en-IN" sz="1800" i="1" dirty="0" err="1">
                <a:solidFill>
                  <a:srgbClr val="15294B"/>
                </a:solidFill>
                <a:latin typeface="Poppins"/>
                <a:ea typeface="Poppins"/>
                <a:cs typeface="Poppins"/>
                <a:sym typeface="Poppins"/>
              </a:rPr>
              <a:t>i</a:t>
            </a:r>
            <a:r>
              <a:rPr lang="en-IN" sz="1800" i="1" dirty="0">
                <a:solidFill>
                  <a:srgbClr val="15294B"/>
                </a:solidFill>
                <a:latin typeface="Poppins"/>
                <a:ea typeface="Poppins"/>
                <a:cs typeface="Poppins"/>
                <a:sym typeface="Poppins"/>
              </a:rPr>
              <a:t>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error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Time complexity -&gt; O(n)</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Space -&gt; O(1)</a:t>
            </a:r>
            <a:endParaRPr sz="1800" dirty="0">
              <a:solidFill>
                <a:srgbClr val="15294B"/>
              </a:solidFill>
              <a:latin typeface="Poppins"/>
              <a:ea typeface="Poppins"/>
              <a:cs typeface="Poppins"/>
              <a:sym typeface="Poppins"/>
            </a:endParaRPr>
          </a:p>
        </p:txBody>
      </p:sp>
      <p:sp>
        <p:nvSpPr>
          <p:cNvPr id="247" name="Google Shape;247;ge74095e65b_0_263"/>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ge74095e65b_0_263"/>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e74095e65b_0_271"/>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Delete an item from an Array</a:t>
            </a:r>
            <a:endParaRPr sz="3600" b="1">
              <a:solidFill>
                <a:srgbClr val="15294B"/>
              </a:solidFill>
              <a:latin typeface="Poppins"/>
              <a:ea typeface="Poppins"/>
              <a:cs typeface="Poppins"/>
              <a:sym typeface="Poppins"/>
            </a:endParaRPr>
          </a:p>
        </p:txBody>
      </p:sp>
      <p:sp>
        <p:nvSpPr>
          <p:cNvPr id="254" name="Google Shape;254;ge74095e65b_0_271"/>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delete(</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 location)</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if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[location] is occupied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a:t>
            </a:r>
            <a:r>
              <a:rPr lang="en-IN" sz="1800" i="1" dirty="0" err="1">
                <a:solidFill>
                  <a:srgbClr val="15294B"/>
                </a:solidFill>
                <a:latin typeface="Poppins"/>
                <a:ea typeface="Poppins"/>
                <a:cs typeface="Poppins"/>
                <a:sym typeface="Poppins"/>
              </a:rPr>
              <a:t>arr</a:t>
            </a:r>
            <a:r>
              <a:rPr lang="en-IN" sz="1800" i="1" dirty="0">
                <a:solidFill>
                  <a:srgbClr val="15294B"/>
                </a:solidFill>
                <a:latin typeface="Poppins"/>
                <a:ea typeface="Poppins"/>
                <a:cs typeface="Poppins"/>
                <a:sym typeface="Poppins"/>
              </a:rPr>
              <a:t>[location] = </a:t>
            </a:r>
            <a:r>
              <a:rPr lang="en-IN" sz="1800" i="1" dirty="0" err="1">
                <a:solidFill>
                  <a:srgbClr val="15294B"/>
                </a:solidFill>
                <a:latin typeface="Poppins"/>
                <a:ea typeface="Poppins"/>
                <a:cs typeface="Poppins"/>
                <a:sym typeface="Poppins"/>
              </a:rPr>
              <a:t>Integer.Min_Value</a:t>
            </a:r>
            <a:r>
              <a:rPr lang="en-IN" sz="1800" i="1" dirty="0">
                <a:solidFill>
                  <a:srgbClr val="15294B"/>
                </a:solidFill>
                <a:latin typeface="Poppins"/>
                <a:ea typeface="Poppins"/>
                <a:cs typeface="Poppins"/>
                <a:sym typeface="Poppins"/>
              </a:rPr>
              <a:t>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else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i="1" dirty="0">
                <a:solidFill>
                  <a:srgbClr val="15294B"/>
                </a:solidFill>
                <a:latin typeface="Poppins"/>
                <a:ea typeface="Poppins"/>
                <a:cs typeface="Poppins"/>
                <a:sym typeface="Poppins"/>
              </a:rPr>
              <a:t>		return ---------------------------------------- O(1)</a:t>
            </a:r>
            <a:endParaRPr sz="1800" i="1"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Clr>
                <a:schemeClr val="dk1"/>
              </a:buClr>
              <a:buSzPts val="1100"/>
              <a:buFont typeface="Arial"/>
              <a:buNone/>
            </a:pPr>
            <a:r>
              <a:rPr lang="en-IN" sz="1800" dirty="0">
                <a:solidFill>
                  <a:srgbClr val="15294B"/>
                </a:solidFill>
                <a:latin typeface="Poppins"/>
                <a:ea typeface="Poppins"/>
                <a:cs typeface="Poppins"/>
                <a:sym typeface="Poppins"/>
              </a:rPr>
              <a:t>Time Complexity : O(1)</a:t>
            </a:r>
            <a:endParaRPr sz="1800" dirty="0">
              <a:solidFill>
                <a:srgbClr val="15294B"/>
              </a:solidFill>
              <a:latin typeface="Poppins"/>
              <a:ea typeface="Poppins"/>
              <a:cs typeface="Poppins"/>
              <a:sym typeface="Poppins"/>
            </a:endParaRPr>
          </a:p>
          <a:p>
            <a:pPr marL="0" lvl="0" indent="0" algn="l" rtl="0">
              <a:lnSpc>
                <a:spcPct val="115000"/>
              </a:lnSpc>
              <a:spcBef>
                <a:spcPts val="1000"/>
              </a:spcBef>
              <a:spcAft>
                <a:spcPts val="0"/>
              </a:spcAft>
              <a:buNone/>
            </a:pPr>
            <a:r>
              <a:rPr lang="en-IN" sz="1800" dirty="0">
                <a:solidFill>
                  <a:srgbClr val="15294B"/>
                </a:solidFill>
                <a:latin typeface="Poppins"/>
                <a:ea typeface="Poppins"/>
                <a:cs typeface="Poppins"/>
                <a:sym typeface="Poppins"/>
              </a:rPr>
              <a:t>Space Complexity : O(1)</a:t>
            </a:r>
            <a:endParaRPr sz="1800" dirty="0">
              <a:solidFill>
                <a:srgbClr val="15294B"/>
              </a:solidFill>
              <a:latin typeface="Poppins"/>
              <a:ea typeface="Poppins"/>
              <a:cs typeface="Poppins"/>
              <a:sym typeface="Poppins"/>
            </a:endParaRPr>
          </a:p>
        </p:txBody>
      </p:sp>
      <p:sp>
        <p:nvSpPr>
          <p:cNvPr id="255" name="Google Shape;255;ge74095e65b_0_271"/>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ge74095e65b_0_271"/>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e74095e65b_0_27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Uses of Arrays</a:t>
            </a:r>
            <a:endParaRPr sz="3600" b="1">
              <a:solidFill>
                <a:srgbClr val="15294B"/>
              </a:solidFill>
              <a:latin typeface="Poppins"/>
              <a:ea typeface="Poppins"/>
              <a:cs typeface="Poppins"/>
              <a:sym typeface="Poppins"/>
            </a:endParaRPr>
          </a:p>
        </p:txBody>
      </p:sp>
      <p:sp>
        <p:nvSpPr>
          <p:cNvPr id="262" name="Google Shape;262;ge74095e65b_0_27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Create Hash Tables</a:t>
            </a:r>
            <a:endParaRPr sz="1800" dirty="0">
              <a:solidFill>
                <a:srgbClr val="15294B"/>
              </a:solidFill>
              <a:latin typeface="Poppins"/>
              <a:ea typeface="Poppins"/>
              <a:cs typeface="Poppins"/>
              <a:sym typeface="Poppins"/>
            </a:endParaRPr>
          </a:p>
          <a:p>
            <a:pPr marL="457200" lvl="0" indent="-342900" algn="l" rtl="0">
              <a:lnSpc>
                <a:spcPct val="115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Create Stacks</a:t>
            </a:r>
            <a:endParaRPr sz="1800" dirty="0">
              <a:solidFill>
                <a:srgbClr val="15294B"/>
              </a:solidFill>
              <a:latin typeface="Poppins"/>
              <a:ea typeface="Poppins"/>
              <a:cs typeface="Poppins"/>
              <a:sym typeface="Poppins"/>
            </a:endParaRPr>
          </a:p>
          <a:p>
            <a:pPr marL="457200" lvl="0" indent="-342900" algn="l" rtl="0">
              <a:lnSpc>
                <a:spcPct val="115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Create Queues</a:t>
            </a:r>
            <a:endParaRPr sz="1800" dirty="0">
              <a:solidFill>
                <a:srgbClr val="15294B"/>
              </a:solidFill>
              <a:latin typeface="Poppins"/>
              <a:ea typeface="Poppins"/>
              <a:cs typeface="Poppins"/>
              <a:sym typeface="Poppins"/>
            </a:endParaRPr>
          </a:p>
        </p:txBody>
      </p:sp>
      <p:sp>
        <p:nvSpPr>
          <p:cNvPr id="263" name="Google Shape;263;ge74095e65b_0_27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e74095e65b_0_27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ge74095e65b_0_137"/>
          <p:cNvPicPr preferRelativeResize="0"/>
          <p:nvPr/>
        </p:nvPicPr>
        <p:blipFill rotWithShape="1">
          <a:blip r:embed="rId3">
            <a:alphaModFix/>
          </a:blip>
          <a:srcRect/>
          <a:stretch/>
        </p:blipFill>
        <p:spPr>
          <a:xfrm>
            <a:off x="0" y="0"/>
            <a:ext cx="12191998" cy="6853624"/>
          </a:xfrm>
          <a:prstGeom prst="rect">
            <a:avLst/>
          </a:prstGeom>
          <a:noFill/>
          <a:ln>
            <a:noFill/>
          </a:ln>
        </p:spPr>
      </p:pic>
      <p:sp>
        <p:nvSpPr>
          <p:cNvPr id="270" name="Google Shape;270;ge74095e65b_0_137"/>
          <p:cNvSpPr txBox="1">
            <a:spLocks noGrp="1"/>
          </p:cNvSpPr>
          <p:nvPr>
            <p:ph type="ctrTitle"/>
          </p:nvPr>
        </p:nvSpPr>
        <p:spPr>
          <a:xfrm>
            <a:off x="1524000" y="2950950"/>
            <a:ext cx="9144000" cy="956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IN" b="1">
                <a:solidFill>
                  <a:schemeClr val="lt1"/>
                </a:solidFill>
                <a:latin typeface="Poppins"/>
                <a:ea typeface="Poppins"/>
                <a:cs typeface="Poppins"/>
                <a:sym typeface="Poppins"/>
              </a:rPr>
              <a:t>Stacks</a:t>
            </a:r>
            <a:endParaRPr b="1">
              <a:solidFill>
                <a:schemeClr val="lt1"/>
              </a:solidFill>
              <a:latin typeface="Poppins"/>
              <a:ea typeface="Poppins"/>
              <a:cs typeface="Poppins"/>
              <a:sym typeface="Poppins"/>
            </a:endParaRPr>
          </a:p>
        </p:txBody>
      </p:sp>
      <p:sp>
        <p:nvSpPr>
          <p:cNvPr id="271" name="Google Shape;271;ge74095e65b_0_137"/>
          <p:cNvSpPr txBox="1"/>
          <p:nvPr/>
        </p:nvSpPr>
        <p:spPr>
          <a:xfrm>
            <a:off x="11097900" y="1853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latin typeface="Roboto"/>
                <a:ea typeface="Roboto"/>
                <a:cs typeface="Roboto"/>
                <a:sym typeface="Roboto"/>
              </a:rPr>
              <a:t>EDYODA</a:t>
            </a:r>
            <a:endParaRPr b="1">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Shape 275"/>
        <p:cNvGrpSpPr/>
        <p:nvPr/>
      </p:nvGrpSpPr>
      <p:grpSpPr>
        <a:xfrm>
          <a:off x="0" y="0"/>
          <a:ext cx="0" cy="0"/>
          <a:chOff x="0" y="0"/>
          <a:chExt cx="0" cy="0"/>
        </a:xfrm>
      </p:grpSpPr>
      <p:pic>
        <p:nvPicPr>
          <p:cNvPr id="276" name="Google Shape;276;ge74095e65b_0_143"/>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pic>
        <p:nvPicPr>
          <p:cNvPr id="281" name="Google Shape;281;ge74095e65b_0_160"/>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pic>
        <p:nvPicPr>
          <p:cNvPr id="286" name="Google Shape;286;ge74095e65b_0_163"/>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70E0-6895-4891-AA47-6B52C1E06432}"/>
              </a:ext>
            </a:extLst>
          </p:cNvPr>
          <p:cNvSpPr>
            <a:spLocks noGrp="1"/>
          </p:cNvSpPr>
          <p:nvPr>
            <p:ph type="title"/>
          </p:nvPr>
        </p:nvSpPr>
        <p:spPr/>
        <p:txBody>
          <a:bodyPr/>
          <a:lstStyle/>
          <a:p>
            <a:r>
              <a:rPr lang="en-US" dirty="0"/>
              <a:t>What is stack</a:t>
            </a:r>
            <a:endParaRPr lang="en-IN" dirty="0"/>
          </a:p>
        </p:txBody>
      </p:sp>
      <p:sp>
        <p:nvSpPr>
          <p:cNvPr id="3" name="Content Placeholder 2">
            <a:extLst>
              <a:ext uri="{FF2B5EF4-FFF2-40B4-BE49-F238E27FC236}">
                <a16:creationId xmlns:a16="http://schemas.microsoft.com/office/drawing/2014/main" id="{3355D4EF-D70B-4017-9381-246BC11B78E2}"/>
              </a:ext>
            </a:extLst>
          </p:cNvPr>
          <p:cNvSpPr>
            <a:spLocks noGrp="1"/>
          </p:cNvSpPr>
          <p:nvPr>
            <p:ph idx="1"/>
          </p:nvPr>
        </p:nvSpPr>
        <p:spPr>
          <a:xfrm>
            <a:off x="838200" y="1825625"/>
            <a:ext cx="5638101" cy="4351338"/>
          </a:xfrm>
        </p:spPr>
        <p:txBody>
          <a:bodyPr/>
          <a:lstStyle/>
          <a:p>
            <a:r>
              <a:rPr lang="en-US" b="0" i="0" dirty="0">
                <a:solidFill>
                  <a:srgbClr val="273239"/>
                </a:solidFill>
                <a:effectLst/>
                <a:latin typeface="urw-din"/>
              </a:rPr>
              <a:t>Stack is a linear data structure which follows a particular order in which the operations are performed.</a:t>
            </a:r>
            <a:endParaRPr lang="en-US" dirty="0"/>
          </a:p>
          <a:p>
            <a:r>
              <a:rPr lang="en-US" dirty="0"/>
              <a:t>Last in First Out (LIFO) property</a:t>
            </a:r>
          </a:p>
          <a:p>
            <a:r>
              <a:rPr lang="en-US" dirty="0"/>
              <a:t>Can be implemented using </a:t>
            </a:r>
          </a:p>
          <a:p>
            <a:pPr lvl="1"/>
            <a:r>
              <a:rPr lang="en-US" dirty="0"/>
              <a:t>Arrays</a:t>
            </a:r>
          </a:p>
          <a:p>
            <a:pPr lvl="1"/>
            <a:r>
              <a:rPr lang="en-US" dirty="0"/>
              <a:t>Link List</a:t>
            </a:r>
          </a:p>
        </p:txBody>
      </p:sp>
      <p:pic>
        <p:nvPicPr>
          <p:cNvPr id="6" name="Picture 5">
            <a:extLst>
              <a:ext uri="{FF2B5EF4-FFF2-40B4-BE49-F238E27FC236}">
                <a16:creationId xmlns:a16="http://schemas.microsoft.com/office/drawing/2014/main" id="{00A25845-1BB0-4E07-AD76-DB92BAE70628}"/>
              </a:ext>
            </a:extLst>
          </p:cNvPr>
          <p:cNvPicPr>
            <a:picLocks noChangeAspect="1"/>
          </p:cNvPicPr>
          <p:nvPr/>
        </p:nvPicPr>
        <p:blipFill>
          <a:blip r:embed="rId2"/>
          <a:stretch>
            <a:fillRect/>
          </a:stretch>
        </p:blipFill>
        <p:spPr>
          <a:xfrm>
            <a:off x="7359023" y="1728787"/>
            <a:ext cx="3133725" cy="3400425"/>
          </a:xfrm>
          <a:prstGeom prst="rect">
            <a:avLst/>
          </a:prstGeom>
        </p:spPr>
      </p:pic>
    </p:spTree>
    <p:extLst>
      <p:ext uri="{BB962C8B-B14F-4D97-AF65-F5344CB8AC3E}">
        <p14:creationId xmlns:p14="http://schemas.microsoft.com/office/powerpoint/2010/main" val="382531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88D3-64E4-4D5A-85E3-CF3B8F1A7505}"/>
              </a:ext>
            </a:extLst>
          </p:cNvPr>
          <p:cNvSpPr>
            <a:spLocks noGrp="1"/>
          </p:cNvSpPr>
          <p:nvPr>
            <p:ph type="title"/>
          </p:nvPr>
        </p:nvSpPr>
        <p:spPr/>
        <p:txBody>
          <a:bodyPr/>
          <a:lstStyle/>
          <a:p>
            <a:r>
              <a:rPr lang="en-US" dirty="0"/>
              <a:t>Uses</a:t>
            </a:r>
            <a:endParaRPr lang="en-IN" dirty="0"/>
          </a:p>
        </p:txBody>
      </p:sp>
      <p:sp>
        <p:nvSpPr>
          <p:cNvPr id="3" name="Content Placeholder 2">
            <a:extLst>
              <a:ext uri="{FF2B5EF4-FFF2-40B4-BE49-F238E27FC236}">
                <a16:creationId xmlns:a16="http://schemas.microsoft.com/office/drawing/2014/main" id="{816FAE76-ABA4-4C99-86EC-DE8E1F250E17}"/>
              </a:ext>
            </a:extLst>
          </p:cNvPr>
          <p:cNvSpPr>
            <a:spLocks noGrp="1"/>
          </p:cNvSpPr>
          <p:nvPr>
            <p:ph idx="1"/>
          </p:nvPr>
        </p:nvSpPr>
        <p:spPr>
          <a:xfrm>
            <a:off x="838200" y="1597981"/>
            <a:ext cx="10515600" cy="4578982"/>
          </a:xfrm>
        </p:spPr>
        <p:txBody>
          <a:bodyPr/>
          <a:lstStyle/>
          <a:p>
            <a:r>
              <a:rPr lang="en-US" dirty="0"/>
              <a:t>Back button on browser or in mobile apps</a:t>
            </a:r>
          </a:p>
          <a:p>
            <a:endParaRPr lang="en-US" dirty="0"/>
          </a:p>
          <a:p>
            <a:endParaRPr lang="en-US" dirty="0"/>
          </a:p>
          <a:p>
            <a:pPr marL="0" indent="0">
              <a:buNone/>
            </a:pPr>
            <a:endParaRPr lang="en-US" dirty="0"/>
          </a:p>
          <a:p>
            <a:endParaRPr lang="en-US" dirty="0"/>
          </a:p>
          <a:p>
            <a:r>
              <a:rPr lang="en-US" dirty="0"/>
              <a:t>Perform certain mathematical operation like postfix evaluation</a:t>
            </a:r>
          </a:p>
          <a:p>
            <a:endParaRPr lang="en-IN" dirty="0"/>
          </a:p>
        </p:txBody>
      </p:sp>
      <p:pic>
        <p:nvPicPr>
          <p:cNvPr id="5" name="Picture 4">
            <a:extLst>
              <a:ext uri="{FF2B5EF4-FFF2-40B4-BE49-F238E27FC236}">
                <a16:creationId xmlns:a16="http://schemas.microsoft.com/office/drawing/2014/main" id="{77D3C53F-E0D8-4298-B6A7-AFC9E296E95B}"/>
              </a:ext>
            </a:extLst>
          </p:cNvPr>
          <p:cNvPicPr>
            <a:picLocks noChangeAspect="1"/>
          </p:cNvPicPr>
          <p:nvPr/>
        </p:nvPicPr>
        <p:blipFill>
          <a:blip r:embed="rId2"/>
          <a:stretch>
            <a:fillRect/>
          </a:stretch>
        </p:blipFill>
        <p:spPr>
          <a:xfrm>
            <a:off x="1188091" y="2312216"/>
            <a:ext cx="6915674" cy="660733"/>
          </a:xfrm>
          <a:prstGeom prst="rect">
            <a:avLst/>
          </a:prstGeom>
        </p:spPr>
      </p:pic>
      <p:sp>
        <p:nvSpPr>
          <p:cNvPr id="6" name="Rectangle: Rounded Corners 5">
            <a:extLst>
              <a:ext uri="{FF2B5EF4-FFF2-40B4-BE49-F238E27FC236}">
                <a16:creationId xmlns:a16="http://schemas.microsoft.com/office/drawing/2014/main" id="{FE8D354F-A8FE-4835-8C05-E9C9D41DFA7A}"/>
              </a:ext>
            </a:extLst>
          </p:cNvPr>
          <p:cNvSpPr/>
          <p:nvPr/>
        </p:nvSpPr>
        <p:spPr>
          <a:xfrm>
            <a:off x="1097558" y="3171039"/>
            <a:ext cx="1367405" cy="595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Facebook	</a:t>
            </a:r>
            <a:endParaRPr lang="en-IN" dirty="0"/>
          </a:p>
        </p:txBody>
      </p:sp>
      <p:sp>
        <p:nvSpPr>
          <p:cNvPr id="7" name="Rectangle: Rounded Corners 6">
            <a:extLst>
              <a:ext uri="{FF2B5EF4-FFF2-40B4-BE49-F238E27FC236}">
                <a16:creationId xmlns:a16="http://schemas.microsoft.com/office/drawing/2014/main" id="{E9BFCE82-2455-4BDB-94D0-F09634A1D227}"/>
              </a:ext>
            </a:extLst>
          </p:cNvPr>
          <p:cNvSpPr/>
          <p:nvPr/>
        </p:nvSpPr>
        <p:spPr>
          <a:xfrm>
            <a:off x="2790387" y="3171039"/>
            <a:ext cx="1367405" cy="595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Twitter</a:t>
            </a:r>
            <a:endParaRPr lang="en-IN" dirty="0"/>
          </a:p>
        </p:txBody>
      </p:sp>
      <p:sp>
        <p:nvSpPr>
          <p:cNvPr id="8" name="Rectangle: Rounded Corners 7">
            <a:extLst>
              <a:ext uri="{FF2B5EF4-FFF2-40B4-BE49-F238E27FC236}">
                <a16:creationId xmlns:a16="http://schemas.microsoft.com/office/drawing/2014/main" id="{A2C9921B-9FC3-4579-9739-16A25DDE814F}"/>
              </a:ext>
            </a:extLst>
          </p:cNvPr>
          <p:cNvSpPr/>
          <p:nvPr/>
        </p:nvSpPr>
        <p:spPr>
          <a:xfrm>
            <a:off x="4532850" y="3174315"/>
            <a:ext cx="1367405" cy="595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LinkedIn</a:t>
            </a:r>
            <a:endParaRPr lang="en-IN" dirty="0"/>
          </a:p>
        </p:txBody>
      </p:sp>
      <p:sp>
        <p:nvSpPr>
          <p:cNvPr id="9" name="Rectangle: Rounded Corners 8">
            <a:extLst>
              <a:ext uri="{FF2B5EF4-FFF2-40B4-BE49-F238E27FC236}">
                <a16:creationId xmlns:a16="http://schemas.microsoft.com/office/drawing/2014/main" id="{8000EEBB-F0E8-42B8-83B1-0589CBB6259F}"/>
              </a:ext>
            </a:extLst>
          </p:cNvPr>
          <p:cNvSpPr/>
          <p:nvPr/>
        </p:nvSpPr>
        <p:spPr>
          <a:xfrm>
            <a:off x="6318307" y="3171039"/>
            <a:ext cx="1367405" cy="595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Quora</a:t>
            </a:r>
            <a:endParaRPr lang="en-IN" dirty="0"/>
          </a:p>
        </p:txBody>
      </p:sp>
      <p:sp>
        <p:nvSpPr>
          <p:cNvPr id="10" name="Rectangle: Rounded Corners 9">
            <a:extLst>
              <a:ext uri="{FF2B5EF4-FFF2-40B4-BE49-F238E27FC236}">
                <a16:creationId xmlns:a16="http://schemas.microsoft.com/office/drawing/2014/main" id="{DC28EC39-E106-47BF-871E-74FA39A2514F}"/>
              </a:ext>
            </a:extLst>
          </p:cNvPr>
          <p:cNvSpPr/>
          <p:nvPr/>
        </p:nvSpPr>
        <p:spPr>
          <a:xfrm>
            <a:off x="8103765" y="3171039"/>
            <a:ext cx="1392222" cy="595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Google</a:t>
            </a:r>
            <a:endParaRPr lang="en-IN" dirty="0"/>
          </a:p>
        </p:txBody>
      </p:sp>
      <p:cxnSp>
        <p:nvCxnSpPr>
          <p:cNvPr id="12" name="Straight Arrow Connector 11">
            <a:extLst>
              <a:ext uri="{FF2B5EF4-FFF2-40B4-BE49-F238E27FC236}">
                <a16:creationId xmlns:a16="http://schemas.microsoft.com/office/drawing/2014/main" id="{58895164-B2E0-4C0F-9F44-CA2F63CAD170}"/>
              </a:ext>
            </a:extLst>
          </p:cNvPr>
          <p:cNvCxnSpPr>
            <a:cxnSpLocks/>
            <a:stCxn id="6" idx="3"/>
            <a:endCxn id="7" idx="1"/>
          </p:cNvCxnSpPr>
          <p:nvPr/>
        </p:nvCxnSpPr>
        <p:spPr>
          <a:xfrm>
            <a:off x="2464963" y="3468848"/>
            <a:ext cx="3254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5D381FC7-4751-4D3A-96B4-FDF410587F90}"/>
              </a:ext>
            </a:extLst>
          </p:cNvPr>
          <p:cNvCxnSpPr>
            <a:cxnSpLocks/>
            <a:stCxn id="7" idx="3"/>
            <a:endCxn id="8" idx="1"/>
          </p:cNvCxnSpPr>
          <p:nvPr/>
        </p:nvCxnSpPr>
        <p:spPr>
          <a:xfrm>
            <a:off x="4157792" y="3468848"/>
            <a:ext cx="375058" cy="3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615A3665-C0A6-4AB3-BE0D-37F0AF9D4FB3}"/>
              </a:ext>
            </a:extLst>
          </p:cNvPr>
          <p:cNvCxnSpPr>
            <a:cxnSpLocks/>
            <a:stCxn id="8" idx="3"/>
            <a:endCxn id="9" idx="1"/>
          </p:cNvCxnSpPr>
          <p:nvPr/>
        </p:nvCxnSpPr>
        <p:spPr>
          <a:xfrm flipV="1">
            <a:off x="5900255" y="3468848"/>
            <a:ext cx="418052" cy="32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0C9BA38-DE7A-42BB-A6DF-E1EE72438448}"/>
              </a:ext>
            </a:extLst>
          </p:cNvPr>
          <p:cNvCxnSpPr>
            <a:cxnSpLocks/>
            <a:stCxn id="9" idx="3"/>
            <a:endCxn id="10" idx="1"/>
          </p:cNvCxnSpPr>
          <p:nvPr/>
        </p:nvCxnSpPr>
        <p:spPr>
          <a:xfrm>
            <a:off x="7685712" y="3468848"/>
            <a:ext cx="4180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264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F183-3784-4733-8F45-333E5F1D834F}"/>
              </a:ext>
            </a:extLst>
          </p:cNvPr>
          <p:cNvSpPr>
            <a:spLocks noGrp="1"/>
          </p:cNvSpPr>
          <p:nvPr>
            <p:ph type="title"/>
          </p:nvPr>
        </p:nvSpPr>
        <p:spPr/>
        <p:txBody>
          <a:bodyPr/>
          <a:lstStyle/>
          <a:p>
            <a:r>
              <a:rPr lang="en-US" dirty="0"/>
              <a:t>Common Operation</a:t>
            </a:r>
            <a:endParaRPr lang="en-IN" dirty="0"/>
          </a:p>
        </p:txBody>
      </p:sp>
      <p:sp>
        <p:nvSpPr>
          <p:cNvPr id="3" name="Content Placeholder 2">
            <a:extLst>
              <a:ext uri="{FF2B5EF4-FFF2-40B4-BE49-F238E27FC236}">
                <a16:creationId xmlns:a16="http://schemas.microsoft.com/office/drawing/2014/main" id="{F2B1594C-DFEE-4DF4-A460-EB7562ECA2F1}"/>
              </a:ext>
            </a:extLst>
          </p:cNvPr>
          <p:cNvSpPr>
            <a:spLocks noGrp="1"/>
          </p:cNvSpPr>
          <p:nvPr>
            <p:ph idx="1"/>
          </p:nvPr>
        </p:nvSpPr>
        <p:spPr/>
        <p:txBody>
          <a:bodyPr/>
          <a:lstStyle/>
          <a:p>
            <a:r>
              <a:rPr lang="en-US" dirty="0"/>
              <a:t>Push (Insertion)</a:t>
            </a:r>
          </a:p>
          <a:p>
            <a:r>
              <a:rPr lang="en-US" dirty="0"/>
              <a:t>Pop (Deletion of a node)</a:t>
            </a:r>
          </a:p>
          <a:p>
            <a:r>
              <a:rPr lang="en-US" dirty="0"/>
              <a:t>Peek (Shows the data of top element)</a:t>
            </a:r>
          </a:p>
          <a:p>
            <a:r>
              <a:rPr lang="en-US" dirty="0" err="1"/>
              <a:t>IsEmpty</a:t>
            </a:r>
            <a:r>
              <a:rPr lang="en-US" dirty="0"/>
              <a:t> – Checks if the stack is empty</a:t>
            </a:r>
          </a:p>
          <a:p>
            <a:r>
              <a:rPr lang="en-US" strike="sngStrike" dirty="0" err="1"/>
              <a:t>isFull</a:t>
            </a:r>
            <a:r>
              <a:rPr lang="en-US" strike="sngStrike" dirty="0"/>
              <a:t>() : Only for Array Implementation</a:t>
            </a:r>
            <a:endParaRPr lang="en-US" dirty="0"/>
          </a:p>
          <a:p>
            <a:r>
              <a:rPr lang="en-US" dirty="0"/>
              <a:t>Delete (Emptying the whole stack)</a:t>
            </a:r>
            <a:endParaRPr lang="en-IN" dirty="0"/>
          </a:p>
        </p:txBody>
      </p:sp>
    </p:spTree>
    <p:extLst>
      <p:ext uri="{BB962C8B-B14F-4D97-AF65-F5344CB8AC3E}">
        <p14:creationId xmlns:p14="http://schemas.microsoft.com/office/powerpoint/2010/main" val="158671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e74095e65b_0_64"/>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What</a:t>
            </a:r>
            <a:r>
              <a:rPr lang="en-IN" sz="3600" dirty="0"/>
              <a:t> </a:t>
            </a:r>
            <a:r>
              <a:rPr lang="en-IN" sz="3600" b="1" dirty="0">
                <a:solidFill>
                  <a:srgbClr val="15294B"/>
                </a:solidFill>
                <a:latin typeface="Poppins"/>
                <a:ea typeface="Poppins"/>
                <a:cs typeface="Poppins"/>
                <a:sym typeface="Poppins"/>
              </a:rPr>
              <a:t>is an algorithm?</a:t>
            </a:r>
            <a:endParaRPr sz="3600" b="1" dirty="0">
              <a:solidFill>
                <a:srgbClr val="15294B"/>
              </a:solidFill>
              <a:latin typeface="Poppins"/>
              <a:ea typeface="Poppins"/>
              <a:cs typeface="Poppins"/>
              <a:sym typeface="Poppins"/>
            </a:endParaRPr>
          </a:p>
        </p:txBody>
      </p:sp>
      <p:sp>
        <p:nvSpPr>
          <p:cNvPr id="102" name="Google Shape;102;ge74095e65b_0_64"/>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Is a set of rules to be followed to solve a problem.</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To solve that problem we will be using some data structure.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Example you want to prepare something from the data.</a:t>
            </a:r>
            <a:endParaRPr sz="1800" dirty="0">
              <a:solidFill>
                <a:srgbClr val="15294B"/>
              </a:solidFill>
              <a:latin typeface="Poppins"/>
              <a:ea typeface="Poppins"/>
              <a:cs typeface="Poppins"/>
              <a:sym typeface="Poppins"/>
            </a:endParaRPr>
          </a:p>
        </p:txBody>
      </p:sp>
      <p:sp>
        <p:nvSpPr>
          <p:cNvPr id="103" name="Google Shape;103;ge74095e65b_0_64"/>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e74095e65b_0_64"/>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996D-66EF-4CB3-B927-389F3C5D53E8}"/>
              </a:ext>
            </a:extLst>
          </p:cNvPr>
          <p:cNvSpPr>
            <a:spLocks noGrp="1"/>
          </p:cNvSpPr>
          <p:nvPr>
            <p:ph type="title"/>
          </p:nvPr>
        </p:nvSpPr>
        <p:spPr/>
        <p:txBody>
          <a:bodyPr/>
          <a:lstStyle/>
          <a:p>
            <a:r>
              <a:rPr lang="en-US" dirty="0"/>
              <a:t>Push (Insertion) – </a:t>
            </a:r>
            <a:endParaRPr lang="en-IN" dirty="0"/>
          </a:p>
        </p:txBody>
      </p:sp>
      <p:sp>
        <p:nvSpPr>
          <p:cNvPr id="3" name="Content Placeholder 2">
            <a:extLst>
              <a:ext uri="{FF2B5EF4-FFF2-40B4-BE49-F238E27FC236}">
                <a16:creationId xmlns:a16="http://schemas.microsoft.com/office/drawing/2014/main" id="{BA907D43-2976-4869-8136-63FC4B17BBB8}"/>
              </a:ext>
            </a:extLst>
          </p:cNvPr>
          <p:cNvSpPr>
            <a:spLocks noGrp="1"/>
          </p:cNvSpPr>
          <p:nvPr>
            <p:ph idx="1"/>
          </p:nvPr>
        </p:nvSpPr>
        <p:spPr/>
        <p:txBody>
          <a:bodyPr>
            <a:normAutofit lnSpcReduction="10000"/>
          </a:bodyPr>
          <a:lstStyle/>
          <a:p>
            <a:pPr marL="0" indent="0">
              <a:buNone/>
            </a:pPr>
            <a:r>
              <a:rPr lang="en-US" dirty="0"/>
              <a:t>Push(</a:t>
            </a:r>
            <a:r>
              <a:rPr lang="en-US" dirty="0" err="1"/>
              <a:t>nodeValue</a:t>
            </a:r>
            <a:r>
              <a:rPr lang="en-US" dirty="0"/>
              <a:t>)</a:t>
            </a:r>
          </a:p>
          <a:p>
            <a:pPr marL="0" indent="0">
              <a:buNone/>
            </a:pPr>
            <a:r>
              <a:rPr lang="en-US" dirty="0"/>
              <a:t>	create node with </a:t>
            </a:r>
            <a:r>
              <a:rPr lang="en-US" dirty="0" err="1"/>
              <a:t>nodeValue</a:t>
            </a:r>
            <a:r>
              <a:rPr lang="en-US" dirty="0"/>
              <a:t> ---------- O(1)</a:t>
            </a:r>
          </a:p>
          <a:p>
            <a:pPr marL="0" indent="0">
              <a:buNone/>
            </a:pPr>
            <a:r>
              <a:rPr lang="en-US" dirty="0"/>
              <a:t>	</a:t>
            </a:r>
            <a:r>
              <a:rPr lang="en-US" dirty="0" err="1"/>
              <a:t>node.next</a:t>
            </a:r>
            <a:r>
              <a:rPr lang="en-US" dirty="0"/>
              <a:t> = top ------------------------ O(1)</a:t>
            </a:r>
          </a:p>
          <a:p>
            <a:pPr marL="0" indent="0">
              <a:buNone/>
            </a:pPr>
            <a:r>
              <a:rPr lang="en-US" dirty="0"/>
              <a:t>	top = node ------------------------------- O(1)</a:t>
            </a:r>
          </a:p>
          <a:p>
            <a:pPr marL="0" indent="0">
              <a:buNone/>
            </a:pPr>
            <a:endParaRPr lang="en-US" dirty="0"/>
          </a:p>
          <a:p>
            <a:pPr marL="0" indent="0">
              <a:buNone/>
            </a:pPr>
            <a:r>
              <a:rPr lang="en-US" dirty="0"/>
              <a:t>Time Complexity : O(1)</a:t>
            </a:r>
          </a:p>
          <a:p>
            <a:pPr marL="0" indent="0">
              <a:buNone/>
            </a:pPr>
            <a:r>
              <a:rPr lang="en-US" dirty="0"/>
              <a:t>Space Complexity : O(1)</a:t>
            </a:r>
          </a:p>
          <a:p>
            <a:pPr marL="0" indent="0">
              <a:buNone/>
            </a:pPr>
            <a:endParaRPr lang="en-US" dirty="0"/>
          </a:p>
          <a:p>
            <a:pPr marL="0" indent="0">
              <a:buNone/>
            </a:pPr>
            <a:r>
              <a:rPr lang="en-US" dirty="0"/>
              <a:t>	</a:t>
            </a:r>
            <a:endParaRPr lang="en-IN" dirty="0"/>
          </a:p>
        </p:txBody>
      </p:sp>
    </p:spTree>
    <p:extLst>
      <p:ext uri="{BB962C8B-B14F-4D97-AF65-F5344CB8AC3E}">
        <p14:creationId xmlns:p14="http://schemas.microsoft.com/office/powerpoint/2010/main" val="294315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5B7-FAD0-423B-BD37-51F559B5F55F}"/>
              </a:ext>
            </a:extLst>
          </p:cNvPr>
          <p:cNvSpPr>
            <a:spLocks noGrp="1"/>
          </p:cNvSpPr>
          <p:nvPr>
            <p:ph type="title"/>
          </p:nvPr>
        </p:nvSpPr>
        <p:spPr/>
        <p:txBody>
          <a:bodyPr/>
          <a:lstStyle/>
          <a:p>
            <a:r>
              <a:rPr lang="en-US" dirty="0"/>
              <a:t>Pop – </a:t>
            </a:r>
            <a:endParaRPr lang="en-IN" dirty="0"/>
          </a:p>
        </p:txBody>
      </p:sp>
      <p:sp>
        <p:nvSpPr>
          <p:cNvPr id="3" name="Content Placeholder 2">
            <a:extLst>
              <a:ext uri="{FF2B5EF4-FFF2-40B4-BE49-F238E27FC236}">
                <a16:creationId xmlns:a16="http://schemas.microsoft.com/office/drawing/2014/main" id="{3B0A6450-4200-46BD-BA76-5C72FB1C4833}"/>
              </a:ext>
            </a:extLst>
          </p:cNvPr>
          <p:cNvSpPr>
            <a:spLocks noGrp="1"/>
          </p:cNvSpPr>
          <p:nvPr>
            <p:ph idx="1"/>
          </p:nvPr>
        </p:nvSpPr>
        <p:spPr/>
        <p:txBody>
          <a:bodyPr>
            <a:normAutofit lnSpcReduction="10000"/>
          </a:bodyPr>
          <a:lstStyle/>
          <a:p>
            <a:pPr marL="0" indent="0">
              <a:buNone/>
            </a:pPr>
            <a:r>
              <a:rPr lang="en-US" dirty="0"/>
              <a:t>Pop()</a:t>
            </a:r>
          </a:p>
          <a:p>
            <a:pPr marL="0" indent="0">
              <a:buNone/>
            </a:pPr>
            <a:r>
              <a:rPr lang="en-US" dirty="0"/>
              <a:t>	if </a:t>
            </a:r>
            <a:r>
              <a:rPr lang="en-US" dirty="0" err="1"/>
              <a:t>stackIsEmpty</a:t>
            </a:r>
            <a:r>
              <a:rPr lang="en-US" dirty="0"/>
              <a:t>() ---------------------------------- O(1)</a:t>
            </a:r>
          </a:p>
          <a:p>
            <a:pPr marL="0" indent="0">
              <a:buNone/>
            </a:pPr>
            <a:r>
              <a:rPr lang="en-US" dirty="0"/>
              <a:t>		return error Message------------- O(1)</a:t>
            </a:r>
          </a:p>
          <a:p>
            <a:pPr marL="0" indent="0">
              <a:buNone/>
            </a:pPr>
            <a:r>
              <a:rPr lang="en-US" dirty="0"/>
              <a:t>	</a:t>
            </a:r>
            <a:r>
              <a:rPr lang="en-US" dirty="0" err="1"/>
              <a:t>tempNode</a:t>
            </a:r>
            <a:r>
              <a:rPr lang="en-US" dirty="0"/>
              <a:t> = top ------------------------- O(1)</a:t>
            </a:r>
          </a:p>
          <a:p>
            <a:pPr marL="0" indent="0">
              <a:buNone/>
            </a:pPr>
            <a:r>
              <a:rPr lang="en-US" dirty="0"/>
              <a:t>	top = </a:t>
            </a:r>
            <a:r>
              <a:rPr lang="en-US" dirty="0" err="1"/>
              <a:t>top.next</a:t>
            </a:r>
            <a:r>
              <a:rPr lang="en-US" dirty="0"/>
              <a:t> -------------------------- O(1)</a:t>
            </a:r>
          </a:p>
          <a:p>
            <a:pPr marL="0" indent="0">
              <a:buNone/>
            </a:pPr>
            <a:r>
              <a:rPr lang="en-US" dirty="0"/>
              <a:t>	return </a:t>
            </a:r>
            <a:r>
              <a:rPr lang="en-US" dirty="0" err="1"/>
              <a:t>tempNode</a:t>
            </a:r>
            <a:r>
              <a:rPr lang="en-US" dirty="0"/>
              <a:t> -------------------------- O(1)</a:t>
            </a:r>
          </a:p>
          <a:p>
            <a:pPr marL="0" indent="0">
              <a:buNone/>
            </a:pPr>
            <a:endParaRPr lang="en-US" dirty="0"/>
          </a:p>
          <a:p>
            <a:pPr marL="0" indent="0">
              <a:buNone/>
            </a:pPr>
            <a:r>
              <a:rPr lang="en-US" dirty="0"/>
              <a:t>Time Complexity : O(1)</a:t>
            </a:r>
          </a:p>
          <a:p>
            <a:pPr marL="0" indent="0">
              <a:buNone/>
            </a:pPr>
            <a:r>
              <a:rPr lang="en-US" dirty="0"/>
              <a:t>Space Complexity : O(1)</a:t>
            </a:r>
            <a:endParaRPr lang="en-IN" dirty="0"/>
          </a:p>
        </p:txBody>
      </p:sp>
    </p:spTree>
    <p:extLst>
      <p:ext uri="{BB962C8B-B14F-4D97-AF65-F5344CB8AC3E}">
        <p14:creationId xmlns:p14="http://schemas.microsoft.com/office/powerpoint/2010/main" val="2522088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34B5-E325-44F0-BBEF-0B56030DC744}"/>
              </a:ext>
            </a:extLst>
          </p:cNvPr>
          <p:cNvSpPr>
            <a:spLocks noGrp="1"/>
          </p:cNvSpPr>
          <p:nvPr>
            <p:ph type="title"/>
          </p:nvPr>
        </p:nvSpPr>
        <p:spPr/>
        <p:txBody>
          <a:bodyPr/>
          <a:lstStyle/>
          <a:p>
            <a:r>
              <a:rPr lang="en-US" dirty="0"/>
              <a:t>Peek</a:t>
            </a:r>
            <a:endParaRPr lang="en-IN" dirty="0"/>
          </a:p>
        </p:txBody>
      </p:sp>
      <p:sp>
        <p:nvSpPr>
          <p:cNvPr id="3" name="Content Placeholder 2">
            <a:extLst>
              <a:ext uri="{FF2B5EF4-FFF2-40B4-BE49-F238E27FC236}">
                <a16:creationId xmlns:a16="http://schemas.microsoft.com/office/drawing/2014/main" id="{C4E8D6C0-565C-4268-98F9-FAB1DDCF4C40}"/>
              </a:ext>
            </a:extLst>
          </p:cNvPr>
          <p:cNvSpPr>
            <a:spLocks noGrp="1"/>
          </p:cNvSpPr>
          <p:nvPr>
            <p:ph idx="1"/>
          </p:nvPr>
        </p:nvSpPr>
        <p:spPr>
          <a:xfrm>
            <a:off x="838200" y="1825625"/>
            <a:ext cx="10515600" cy="1325563"/>
          </a:xfrm>
        </p:spPr>
        <p:txBody>
          <a:bodyPr/>
          <a:lstStyle/>
          <a:p>
            <a:pPr marL="0" indent="0">
              <a:buNone/>
            </a:pPr>
            <a:r>
              <a:rPr lang="en-US" dirty="0"/>
              <a:t>Peek() – Check what is the value at the top most location</a:t>
            </a:r>
          </a:p>
          <a:p>
            <a:pPr marL="0" indent="0">
              <a:buNone/>
            </a:pPr>
            <a:r>
              <a:rPr lang="en-US" dirty="0"/>
              <a:t>	return </a:t>
            </a:r>
            <a:r>
              <a:rPr lang="en-US" dirty="0" err="1"/>
              <a:t>top.value</a:t>
            </a:r>
            <a:r>
              <a:rPr lang="en-US" dirty="0"/>
              <a:t> -------------------- O(1)</a:t>
            </a:r>
            <a:endParaRPr lang="en-IN" dirty="0"/>
          </a:p>
        </p:txBody>
      </p:sp>
      <p:sp>
        <p:nvSpPr>
          <p:cNvPr id="6" name="Title 1">
            <a:extLst>
              <a:ext uri="{FF2B5EF4-FFF2-40B4-BE49-F238E27FC236}">
                <a16:creationId xmlns:a16="http://schemas.microsoft.com/office/drawing/2014/main" id="{95B9CC43-A8A1-4E45-949D-80CCFD8DE7AD}"/>
              </a:ext>
            </a:extLst>
          </p:cNvPr>
          <p:cNvSpPr txBox="1">
            <a:spLocks/>
          </p:cNvSpPr>
          <p:nvPr/>
        </p:nvSpPr>
        <p:spPr>
          <a:xfrm>
            <a:off x="838200" y="29419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IsEmpty</a:t>
            </a:r>
            <a:endParaRPr lang="en-IN" dirty="0"/>
          </a:p>
        </p:txBody>
      </p:sp>
      <p:sp>
        <p:nvSpPr>
          <p:cNvPr id="7" name="Content Placeholder 2">
            <a:extLst>
              <a:ext uri="{FF2B5EF4-FFF2-40B4-BE49-F238E27FC236}">
                <a16:creationId xmlns:a16="http://schemas.microsoft.com/office/drawing/2014/main" id="{C4DECB37-DAD1-44C8-B57F-A636100D28D5}"/>
              </a:ext>
            </a:extLst>
          </p:cNvPr>
          <p:cNvSpPr txBox="1">
            <a:spLocks/>
          </p:cNvSpPr>
          <p:nvPr/>
        </p:nvSpPr>
        <p:spPr>
          <a:xfrm>
            <a:off x="923488" y="4201108"/>
            <a:ext cx="10515600" cy="211580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IsEmpty</a:t>
            </a:r>
            <a:r>
              <a:rPr lang="en-US" dirty="0"/>
              <a:t>()</a:t>
            </a:r>
          </a:p>
          <a:p>
            <a:pPr marL="0" indent="0">
              <a:buFont typeface="Arial" panose="020B0604020202020204" pitchFamily="34" charset="0"/>
              <a:buNone/>
            </a:pPr>
            <a:r>
              <a:rPr lang="en-US" dirty="0"/>
              <a:t>	if top is null --------------------------------- O(1)</a:t>
            </a:r>
          </a:p>
          <a:p>
            <a:pPr marL="0" indent="0">
              <a:buFont typeface="Arial" panose="020B0604020202020204" pitchFamily="34" charset="0"/>
              <a:buNone/>
            </a:pPr>
            <a:r>
              <a:rPr lang="en-US" dirty="0"/>
              <a:t>		return True ------------------------ O(1)</a:t>
            </a:r>
          </a:p>
          <a:p>
            <a:pPr marL="0" indent="0">
              <a:buFont typeface="Arial" panose="020B0604020202020204" pitchFamily="34" charset="0"/>
              <a:buNone/>
            </a:pPr>
            <a:r>
              <a:rPr lang="en-US" dirty="0"/>
              <a:t>	Else ---------------------------------------------- O(1)</a:t>
            </a:r>
          </a:p>
          <a:p>
            <a:pPr marL="0" indent="0">
              <a:buFont typeface="Arial" panose="020B0604020202020204" pitchFamily="34" charset="0"/>
              <a:buNone/>
            </a:pPr>
            <a:r>
              <a:rPr lang="en-US" dirty="0"/>
              <a:t>		return False ------------------------ O(1)</a:t>
            </a:r>
          </a:p>
          <a:p>
            <a:pPr marL="0" indent="0">
              <a:buFont typeface="Arial" panose="020B0604020202020204" pitchFamily="34" charset="0"/>
              <a:buNone/>
            </a:pPr>
            <a:r>
              <a:rPr lang="en-US" dirty="0"/>
              <a:t>	</a:t>
            </a:r>
            <a:endParaRPr lang="en-IN" dirty="0"/>
          </a:p>
        </p:txBody>
      </p:sp>
    </p:spTree>
    <p:extLst>
      <p:ext uri="{BB962C8B-B14F-4D97-AF65-F5344CB8AC3E}">
        <p14:creationId xmlns:p14="http://schemas.microsoft.com/office/powerpoint/2010/main" val="190921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59DF-88E3-48D9-9482-1F9BDF5D90D3}"/>
              </a:ext>
            </a:extLst>
          </p:cNvPr>
          <p:cNvSpPr>
            <a:spLocks noGrp="1"/>
          </p:cNvSpPr>
          <p:nvPr>
            <p:ph type="title"/>
          </p:nvPr>
        </p:nvSpPr>
        <p:spPr/>
        <p:txBody>
          <a:bodyPr/>
          <a:lstStyle/>
          <a:p>
            <a:r>
              <a:rPr lang="en-US" dirty="0"/>
              <a:t>Delete</a:t>
            </a:r>
            <a:endParaRPr lang="en-IN" dirty="0"/>
          </a:p>
        </p:txBody>
      </p:sp>
      <p:sp>
        <p:nvSpPr>
          <p:cNvPr id="3" name="Content Placeholder 2">
            <a:extLst>
              <a:ext uri="{FF2B5EF4-FFF2-40B4-BE49-F238E27FC236}">
                <a16:creationId xmlns:a16="http://schemas.microsoft.com/office/drawing/2014/main" id="{05F7E446-4426-4DA6-9659-7DDC0E7EFED2}"/>
              </a:ext>
            </a:extLst>
          </p:cNvPr>
          <p:cNvSpPr>
            <a:spLocks noGrp="1"/>
          </p:cNvSpPr>
          <p:nvPr>
            <p:ph idx="1"/>
          </p:nvPr>
        </p:nvSpPr>
        <p:spPr/>
        <p:txBody>
          <a:bodyPr/>
          <a:lstStyle/>
          <a:p>
            <a:pPr marL="0" indent="0">
              <a:buNone/>
            </a:pPr>
            <a:r>
              <a:rPr lang="en-US" dirty="0"/>
              <a:t>Delete() – Emptying the whole stack</a:t>
            </a:r>
          </a:p>
          <a:p>
            <a:pPr marL="0" indent="0">
              <a:buNone/>
            </a:pPr>
            <a:r>
              <a:rPr lang="en-US" dirty="0"/>
              <a:t>	top=null -------------------------- O(1)</a:t>
            </a:r>
            <a:endParaRPr lang="en-IN" dirty="0"/>
          </a:p>
        </p:txBody>
      </p:sp>
    </p:spTree>
    <p:extLst>
      <p:ext uri="{BB962C8B-B14F-4D97-AF65-F5344CB8AC3E}">
        <p14:creationId xmlns:p14="http://schemas.microsoft.com/office/powerpoint/2010/main" val="215763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e74095e65b_0_148"/>
          <p:cNvPicPr preferRelativeResize="0"/>
          <p:nvPr/>
        </p:nvPicPr>
        <p:blipFill rotWithShape="1">
          <a:blip r:embed="rId3">
            <a:alphaModFix/>
          </a:blip>
          <a:srcRect/>
          <a:stretch/>
        </p:blipFill>
        <p:spPr>
          <a:xfrm>
            <a:off x="0" y="0"/>
            <a:ext cx="12191998" cy="6853624"/>
          </a:xfrm>
          <a:prstGeom prst="rect">
            <a:avLst/>
          </a:prstGeom>
          <a:noFill/>
          <a:ln>
            <a:noFill/>
          </a:ln>
        </p:spPr>
      </p:pic>
      <p:sp>
        <p:nvSpPr>
          <p:cNvPr id="292" name="Google Shape;292;ge74095e65b_0_148"/>
          <p:cNvSpPr txBox="1">
            <a:spLocks noGrp="1"/>
          </p:cNvSpPr>
          <p:nvPr>
            <p:ph type="ctrTitle"/>
          </p:nvPr>
        </p:nvSpPr>
        <p:spPr>
          <a:xfrm>
            <a:off x="1524000" y="2950950"/>
            <a:ext cx="9144000" cy="956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IN" b="1">
                <a:solidFill>
                  <a:schemeClr val="lt1"/>
                </a:solidFill>
                <a:latin typeface="Poppins"/>
                <a:ea typeface="Poppins"/>
                <a:cs typeface="Poppins"/>
                <a:sym typeface="Poppins"/>
              </a:rPr>
              <a:t>Queues</a:t>
            </a:r>
            <a:endParaRPr b="1">
              <a:solidFill>
                <a:schemeClr val="lt1"/>
              </a:solidFill>
              <a:latin typeface="Poppins"/>
              <a:ea typeface="Poppins"/>
              <a:cs typeface="Poppins"/>
              <a:sym typeface="Poppins"/>
            </a:endParaRPr>
          </a:p>
        </p:txBody>
      </p:sp>
      <p:sp>
        <p:nvSpPr>
          <p:cNvPr id="293" name="Google Shape;293;ge74095e65b_0_148"/>
          <p:cNvSpPr txBox="1"/>
          <p:nvPr/>
        </p:nvSpPr>
        <p:spPr>
          <a:xfrm>
            <a:off x="11097900" y="1853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latin typeface="Roboto"/>
                <a:ea typeface="Roboto"/>
                <a:cs typeface="Roboto"/>
                <a:sym typeface="Roboto"/>
              </a:rPr>
              <a:t>EDYODA</a:t>
            </a:r>
            <a:endParaRPr b="1">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pic>
        <p:nvPicPr>
          <p:cNvPr id="298" name="Google Shape;298;ge74095e65b_0_168"/>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pic>
        <p:nvPicPr>
          <p:cNvPr id="303" name="Google Shape;303;ge74095e65b_0_172"/>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pic>
        <p:nvPicPr>
          <p:cNvPr id="308" name="Google Shape;308;ge74095e65b_0_175"/>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E785-3B19-45DA-874F-8F6BE741B801}"/>
              </a:ext>
            </a:extLst>
          </p:cNvPr>
          <p:cNvSpPr>
            <a:spLocks noGrp="1"/>
          </p:cNvSpPr>
          <p:nvPr>
            <p:ph type="title"/>
          </p:nvPr>
        </p:nvSpPr>
        <p:spPr/>
        <p:txBody>
          <a:bodyPr/>
          <a:lstStyle/>
          <a:p>
            <a:r>
              <a:rPr lang="en-US" dirty="0"/>
              <a:t>What is queue</a:t>
            </a:r>
            <a:endParaRPr lang="en-IN" dirty="0"/>
          </a:p>
        </p:txBody>
      </p:sp>
      <p:sp>
        <p:nvSpPr>
          <p:cNvPr id="3" name="Content Placeholder 2">
            <a:extLst>
              <a:ext uri="{FF2B5EF4-FFF2-40B4-BE49-F238E27FC236}">
                <a16:creationId xmlns:a16="http://schemas.microsoft.com/office/drawing/2014/main" id="{4367BE07-C422-4AC3-AEF7-73EA3FC2D5DD}"/>
              </a:ext>
            </a:extLst>
          </p:cNvPr>
          <p:cNvSpPr>
            <a:spLocks noGrp="1"/>
          </p:cNvSpPr>
          <p:nvPr>
            <p:ph idx="1"/>
          </p:nvPr>
        </p:nvSpPr>
        <p:spPr>
          <a:xfrm>
            <a:off x="838200" y="1825625"/>
            <a:ext cx="5882196" cy="4351338"/>
          </a:xfrm>
        </p:spPr>
        <p:txBody>
          <a:bodyPr>
            <a:normAutofit lnSpcReduction="10000"/>
          </a:bodyPr>
          <a:lstStyle/>
          <a:p>
            <a:r>
              <a:rPr lang="en-US" dirty="0"/>
              <a:t>Observations</a:t>
            </a:r>
          </a:p>
          <a:p>
            <a:pPr lvl="1"/>
            <a:r>
              <a:rPr lang="en-IN" dirty="0"/>
              <a:t>New members addition is at the end of the queue</a:t>
            </a:r>
          </a:p>
          <a:p>
            <a:pPr lvl="1"/>
            <a:r>
              <a:rPr lang="en-IN" dirty="0"/>
              <a:t>First person in the queue is the first person to get out of the queue</a:t>
            </a:r>
          </a:p>
          <a:p>
            <a:r>
              <a:rPr lang="en-IN" dirty="0"/>
              <a:t>First In First Out (FIFO)</a:t>
            </a:r>
          </a:p>
          <a:p>
            <a:r>
              <a:rPr lang="en-IN" dirty="0"/>
              <a:t>Example</a:t>
            </a:r>
          </a:p>
          <a:p>
            <a:pPr lvl="1"/>
            <a:r>
              <a:rPr lang="en-IN" dirty="0"/>
              <a:t>Billing Counter</a:t>
            </a:r>
          </a:p>
          <a:p>
            <a:r>
              <a:rPr lang="en-IN" dirty="0"/>
              <a:t>Can be implemented using both Arrays and LL</a:t>
            </a:r>
          </a:p>
        </p:txBody>
      </p:sp>
      <p:pic>
        <p:nvPicPr>
          <p:cNvPr id="7" name="Picture 6">
            <a:extLst>
              <a:ext uri="{FF2B5EF4-FFF2-40B4-BE49-F238E27FC236}">
                <a16:creationId xmlns:a16="http://schemas.microsoft.com/office/drawing/2014/main" id="{5B34D449-FDF3-4C52-9ADD-D8B0D0A03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76" y="1140780"/>
            <a:ext cx="4622666" cy="4576439"/>
          </a:xfrm>
          <a:prstGeom prst="rect">
            <a:avLst/>
          </a:prstGeom>
        </p:spPr>
      </p:pic>
    </p:spTree>
    <p:extLst>
      <p:ext uri="{BB962C8B-B14F-4D97-AF65-F5344CB8AC3E}">
        <p14:creationId xmlns:p14="http://schemas.microsoft.com/office/powerpoint/2010/main" val="19589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7607-6F91-423F-9E13-932E49C58723}"/>
              </a:ext>
            </a:extLst>
          </p:cNvPr>
          <p:cNvSpPr>
            <a:spLocks noGrp="1"/>
          </p:cNvSpPr>
          <p:nvPr>
            <p:ph type="title"/>
          </p:nvPr>
        </p:nvSpPr>
        <p:spPr/>
        <p:txBody>
          <a:bodyPr/>
          <a:lstStyle/>
          <a:p>
            <a:r>
              <a:rPr lang="en-US" dirty="0"/>
              <a:t>Operations in a Queue</a:t>
            </a:r>
            <a:endParaRPr lang="en-IN" dirty="0"/>
          </a:p>
        </p:txBody>
      </p:sp>
      <p:sp>
        <p:nvSpPr>
          <p:cNvPr id="3" name="Content Placeholder 2">
            <a:extLst>
              <a:ext uri="{FF2B5EF4-FFF2-40B4-BE49-F238E27FC236}">
                <a16:creationId xmlns:a16="http://schemas.microsoft.com/office/drawing/2014/main" id="{97295474-5C02-40BD-8A9F-B4BE4D048E54}"/>
              </a:ext>
            </a:extLst>
          </p:cNvPr>
          <p:cNvSpPr>
            <a:spLocks noGrp="1"/>
          </p:cNvSpPr>
          <p:nvPr>
            <p:ph idx="1"/>
          </p:nvPr>
        </p:nvSpPr>
        <p:spPr/>
        <p:txBody>
          <a:bodyPr/>
          <a:lstStyle/>
          <a:p>
            <a:r>
              <a:rPr lang="en-US" dirty="0" err="1"/>
              <a:t>createQueue</a:t>
            </a:r>
            <a:r>
              <a:rPr lang="en-US" dirty="0"/>
              <a:t>()</a:t>
            </a:r>
          </a:p>
          <a:p>
            <a:r>
              <a:rPr lang="en-US" dirty="0" err="1"/>
              <a:t>enQueue</a:t>
            </a:r>
            <a:r>
              <a:rPr lang="en-US" dirty="0"/>
              <a:t>() – Adding to the queue (at the tail or end)</a:t>
            </a:r>
          </a:p>
          <a:p>
            <a:r>
              <a:rPr lang="en-US" dirty="0" err="1"/>
              <a:t>deQueue</a:t>
            </a:r>
            <a:r>
              <a:rPr lang="en-US" dirty="0"/>
              <a:t>() – Removing from the queue (at the start or head)</a:t>
            </a:r>
          </a:p>
          <a:p>
            <a:r>
              <a:rPr lang="en-US" dirty="0" err="1"/>
              <a:t>peekInQueue</a:t>
            </a:r>
            <a:r>
              <a:rPr lang="en-US" dirty="0"/>
              <a:t>()</a:t>
            </a:r>
          </a:p>
          <a:p>
            <a:r>
              <a:rPr lang="en-US" dirty="0" err="1"/>
              <a:t>isEmpty</a:t>
            </a:r>
            <a:r>
              <a:rPr lang="en-US" dirty="0"/>
              <a:t>()</a:t>
            </a:r>
          </a:p>
          <a:p>
            <a:r>
              <a:rPr lang="en-US" strike="sngStrike" dirty="0" err="1"/>
              <a:t>isFull</a:t>
            </a:r>
            <a:r>
              <a:rPr lang="en-US" strike="sngStrike" dirty="0"/>
              <a:t>() : Only for Array Implementation</a:t>
            </a:r>
          </a:p>
          <a:p>
            <a:r>
              <a:rPr lang="en-US" dirty="0" err="1"/>
              <a:t>deleteQueue</a:t>
            </a:r>
            <a:r>
              <a:rPr lang="en-US" dirty="0"/>
              <a:t>()</a:t>
            </a:r>
          </a:p>
        </p:txBody>
      </p:sp>
    </p:spTree>
    <p:extLst>
      <p:ext uri="{BB962C8B-B14F-4D97-AF65-F5344CB8AC3E}">
        <p14:creationId xmlns:p14="http://schemas.microsoft.com/office/powerpoint/2010/main" val="188804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sz="3600" b="1" dirty="0">
                <a:latin typeface="Poppins"/>
              </a:rPr>
              <a:t>Types of Data Structure (DS)</a:t>
            </a:r>
            <a:endParaRPr sz="3600" b="1" dirty="0">
              <a:latin typeface="Poppins"/>
            </a:endParaRPr>
          </a:p>
        </p:txBody>
      </p:sp>
      <p:sp>
        <p:nvSpPr>
          <p:cNvPr id="110" name="Google Shape;110;p4"/>
          <p:cNvSpPr/>
          <p:nvPr/>
        </p:nvSpPr>
        <p:spPr>
          <a:xfrm>
            <a:off x="4152346" y="174617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Types</a:t>
            </a:r>
            <a:endParaRPr/>
          </a:p>
        </p:txBody>
      </p:sp>
      <p:sp>
        <p:nvSpPr>
          <p:cNvPr id="111" name="Google Shape;111;p4"/>
          <p:cNvSpPr/>
          <p:nvPr/>
        </p:nvSpPr>
        <p:spPr>
          <a:xfrm>
            <a:off x="1854510" y="25377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Primitive</a:t>
            </a:r>
            <a:endParaRPr/>
          </a:p>
        </p:txBody>
      </p:sp>
      <p:sp>
        <p:nvSpPr>
          <p:cNvPr id="112" name="Google Shape;112;p4"/>
          <p:cNvSpPr/>
          <p:nvPr/>
        </p:nvSpPr>
        <p:spPr>
          <a:xfrm>
            <a:off x="6791973" y="2537770"/>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Non-Primitive</a:t>
            </a:r>
            <a:endParaRPr dirty="0"/>
          </a:p>
        </p:txBody>
      </p:sp>
      <p:sp>
        <p:nvSpPr>
          <p:cNvPr id="113" name="Google Shape;113;p4"/>
          <p:cNvSpPr/>
          <p:nvPr/>
        </p:nvSpPr>
        <p:spPr>
          <a:xfrm>
            <a:off x="5679305" y="325876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Physical </a:t>
            </a:r>
            <a:endParaRPr dirty="0"/>
          </a:p>
        </p:txBody>
      </p:sp>
      <p:sp>
        <p:nvSpPr>
          <p:cNvPr id="114" name="Google Shape;114;p4"/>
          <p:cNvSpPr/>
          <p:nvPr/>
        </p:nvSpPr>
        <p:spPr>
          <a:xfrm>
            <a:off x="8318932" y="32121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Logical (ADT)</a:t>
            </a:r>
            <a:endParaRPr/>
          </a:p>
        </p:txBody>
      </p:sp>
      <p:sp>
        <p:nvSpPr>
          <p:cNvPr id="115" name="Google Shape;115;p4"/>
          <p:cNvSpPr/>
          <p:nvPr/>
        </p:nvSpPr>
        <p:spPr>
          <a:xfrm>
            <a:off x="6090636"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Array </a:t>
            </a:r>
            <a:endParaRPr/>
          </a:p>
        </p:txBody>
      </p:sp>
      <p:sp>
        <p:nvSpPr>
          <p:cNvPr id="116" name="Google Shape;116;p4"/>
          <p:cNvSpPr/>
          <p:nvPr/>
        </p:nvSpPr>
        <p:spPr>
          <a:xfrm>
            <a:off x="6090636"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Link List </a:t>
            </a:r>
            <a:endParaRPr dirty="0"/>
          </a:p>
        </p:txBody>
      </p:sp>
      <p:sp>
        <p:nvSpPr>
          <p:cNvPr id="117" name="Google Shape;117;p4"/>
          <p:cNvSpPr/>
          <p:nvPr/>
        </p:nvSpPr>
        <p:spPr>
          <a:xfrm>
            <a:off x="8810534"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Stack </a:t>
            </a:r>
            <a:endParaRPr/>
          </a:p>
        </p:txBody>
      </p:sp>
      <p:sp>
        <p:nvSpPr>
          <p:cNvPr id="118" name="Google Shape;118;p4"/>
          <p:cNvSpPr/>
          <p:nvPr/>
        </p:nvSpPr>
        <p:spPr>
          <a:xfrm>
            <a:off x="8810534"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Queue</a:t>
            </a:r>
            <a:endParaRPr/>
          </a:p>
        </p:txBody>
      </p:sp>
      <p:sp>
        <p:nvSpPr>
          <p:cNvPr id="119" name="Google Shape;119;p4"/>
          <p:cNvSpPr/>
          <p:nvPr/>
        </p:nvSpPr>
        <p:spPr>
          <a:xfrm>
            <a:off x="8808679" y="5356012"/>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Tree </a:t>
            </a:r>
            <a:endParaRPr/>
          </a:p>
        </p:txBody>
      </p:sp>
      <p:sp>
        <p:nvSpPr>
          <p:cNvPr id="120" name="Google Shape;120;p4"/>
          <p:cNvSpPr/>
          <p:nvPr/>
        </p:nvSpPr>
        <p:spPr>
          <a:xfrm>
            <a:off x="8808679" y="607325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Graph</a:t>
            </a:r>
            <a:endParaRPr/>
          </a:p>
        </p:txBody>
      </p:sp>
      <p:sp>
        <p:nvSpPr>
          <p:cNvPr id="121" name="Google Shape;121;p4"/>
          <p:cNvSpPr/>
          <p:nvPr/>
        </p:nvSpPr>
        <p:spPr>
          <a:xfrm>
            <a:off x="2557883" y="3276027"/>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Integer </a:t>
            </a:r>
            <a:endParaRPr/>
          </a:p>
        </p:txBody>
      </p:sp>
      <p:sp>
        <p:nvSpPr>
          <p:cNvPr id="122" name="Google Shape;122;p4"/>
          <p:cNvSpPr/>
          <p:nvPr/>
        </p:nvSpPr>
        <p:spPr>
          <a:xfrm>
            <a:off x="2557883" y="39932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Float</a:t>
            </a:r>
            <a:endParaRPr/>
          </a:p>
        </p:txBody>
      </p:sp>
      <p:sp>
        <p:nvSpPr>
          <p:cNvPr id="123" name="Google Shape;123;p4"/>
          <p:cNvSpPr/>
          <p:nvPr/>
        </p:nvSpPr>
        <p:spPr>
          <a:xfrm>
            <a:off x="2547150" y="4654283"/>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Boolean </a:t>
            </a:r>
            <a:endParaRPr/>
          </a:p>
        </p:txBody>
      </p:sp>
      <p:cxnSp>
        <p:nvCxnSpPr>
          <p:cNvPr id="124" name="Google Shape;124;p4"/>
          <p:cNvCxnSpPr>
            <a:stCxn id="110" idx="1"/>
            <a:endCxn id="111" idx="0"/>
          </p:cNvCxnSpPr>
          <p:nvPr/>
        </p:nvCxnSpPr>
        <p:spPr>
          <a:xfrm flipH="1">
            <a:off x="2618146" y="2008078"/>
            <a:ext cx="1534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5" name="Google Shape;125;p4"/>
          <p:cNvCxnSpPr>
            <a:stCxn id="110" idx="3"/>
            <a:endCxn id="112" idx="0"/>
          </p:cNvCxnSpPr>
          <p:nvPr/>
        </p:nvCxnSpPr>
        <p:spPr>
          <a:xfrm>
            <a:off x="5679346" y="2008078"/>
            <a:ext cx="1876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6" name="Google Shape;126;p4"/>
          <p:cNvCxnSpPr>
            <a:stCxn id="112" idx="1"/>
            <a:endCxn id="113" idx="0"/>
          </p:cNvCxnSpPr>
          <p:nvPr/>
        </p:nvCxnSpPr>
        <p:spPr>
          <a:xfrm flipH="1">
            <a:off x="6442773" y="2799670"/>
            <a:ext cx="349200" cy="459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7" name="Google Shape;127;p4"/>
          <p:cNvCxnSpPr>
            <a:stCxn id="112" idx="3"/>
            <a:endCxn id="114" idx="0"/>
          </p:cNvCxnSpPr>
          <p:nvPr/>
        </p:nvCxnSpPr>
        <p:spPr>
          <a:xfrm>
            <a:off x="8318973" y="2799670"/>
            <a:ext cx="763500" cy="412500"/>
          </a:xfrm>
          <a:prstGeom prst="straightConnector1">
            <a:avLst/>
          </a:prstGeom>
          <a:noFill/>
          <a:ln w="9525" cap="flat" cmpd="sng">
            <a:solidFill>
              <a:schemeClr val="accent1"/>
            </a:solidFill>
            <a:prstDash val="solid"/>
            <a:miter lim="800000"/>
            <a:headEnd type="none" w="sm" len="sm"/>
            <a:tailEnd type="triangle" w="med" len="med"/>
          </a:ln>
        </p:spPr>
      </p:cxnSp>
      <p:sp>
        <p:nvSpPr>
          <p:cNvPr id="128" name="Google Shape;128;p4"/>
          <p:cNvSpPr txBox="1"/>
          <p:nvPr/>
        </p:nvSpPr>
        <p:spPr>
          <a:xfrm>
            <a:off x="8960862" y="427429"/>
            <a:ext cx="2591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ADT : Abstract Data Types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9497-9CD8-4B5E-9949-0F260F90F444}"/>
              </a:ext>
            </a:extLst>
          </p:cNvPr>
          <p:cNvSpPr>
            <a:spLocks noGrp="1"/>
          </p:cNvSpPr>
          <p:nvPr>
            <p:ph type="title"/>
          </p:nvPr>
        </p:nvSpPr>
        <p:spPr/>
        <p:txBody>
          <a:bodyPr/>
          <a:lstStyle/>
          <a:p>
            <a:r>
              <a:rPr lang="en-US" dirty="0"/>
              <a:t>Implementing Queue using LL</a:t>
            </a:r>
            <a:endParaRPr lang="en-IN" dirty="0"/>
          </a:p>
        </p:txBody>
      </p:sp>
      <p:sp>
        <p:nvSpPr>
          <p:cNvPr id="3" name="Content Placeholder 2">
            <a:extLst>
              <a:ext uri="{FF2B5EF4-FFF2-40B4-BE49-F238E27FC236}">
                <a16:creationId xmlns:a16="http://schemas.microsoft.com/office/drawing/2014/main" id="{A2612CBC-3D05-43B2-8FB8-A52F56B32E4E}"/>
              </a:ext>
            </a:extLst>
          </p:cNvPr>
          <p:cNvSpPr>
            <a:spLocks noGrp="1"/>
          </p:cNvSpPr>
          <p:nvPr>
            <p:ph idx="1"/>
          </p:nvPr>
        </p:nvSpPr>
        <p:spPr/>
        <p:txBody>
          <a:bodyPr/>
          <a:lstStyle/>
          <a:p>
            <a:pPr marL="0" indent="0">
              <a:buNone/>
            </a:pPr>
            <a:r>
              <a:rPr lang="en-US" dirty="0" err="1"/>
              <a:t>CreateQueue</a:t>
            </a:r>
            <a:r>
              <a:rPr lang="en-US" dirty="0"/>
              <a:t>() </a:t>
            </a:r>
          </a:p>
          <a:p>
            <a:pPr marL="0" indent="0">
              <a:buNone/>
            </a:pPr>
            <a:r>
              <a:rPr lang="en-US" dirty="0"/>
              <a:t>	head = None ---------------- O(1)</a:t>
            </a:r>
          </a:p>
          <a:p>
            <a:pPr marL="0" indent="0">
              <a:buNone/>
            </a:pPr>
            <a:r>
              <a:rPr lang="en-US" dirty="0"/>
              <a:t>	tail = None ------------------- O(1)</a:t>
            </a:r>
          </a:p>
          <a:p>
            <a:pPr marL="0" indent="0">
              <a:buNone/>
            </a:pPr>
            <a:endParaRPr lang="en-US" dirty="0"/>
          </a:p>
          <a:p>
            <a:pPr marL="0" indent="0">
              <a:buNone/>
            </a:pPr>
            <a:r>
              <a:rPr lang="en-US" dirty="0"/>
              <a:t>Time : O(1)</a:t>
            </a:r>
          </a:p>
          <a:p>
            <a:pPr marL="0" indent="0">
              <a:buNone/>
            </a:pPr>
            <a:r>
              <a:rPr lang="en-US" dirty="0"/>
              <a:t>Space : O(1)</a:t>
            </a:r>
            <a:endParaRPr lang="en-IN" dirty="0"/>
          </a:p>
        </p:txBody>
      </p:sp>
    </p:spTree>
    <p:extLst>
      <p:ext uri="{BB962C8B-B14F-4D97-AF65-F5344CB8AC3E}">
        <p14:creationId xmlns:p14="http://schemas.microsoft.com/office/powerpoint/2010/main" val="502899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E880-5FFE-4A31-AEC9-C89E9FCFA23D}"/>
              </a:ext>
            </a:extLst>
          </p:cNvPr>
          <p:cNvSpPr>
            <a:spLocks noGrp="1"/>
          </p:cNvSpPr>
          <p:nvPr>
            <p:ph type="title"/>
          </p:nvPr>
        </p:nvSpPr>
        <p:spPr/>
        <p:txBody>
          <a:bodyPr/>
          <a:lstStyle/>
          <a:p>
            <a:r>
              <a:rPr lang="en-US" dirty="0"/>
              <a:t>Enqueue</a:t>
            </a:r>
            <a:endParaRPr lang="en-IN" dirty="0"/>
          </a:p>
        </p:txBody>
      </p:sp>
      <p:sp>
        <p:nvSpPr>
          <p:cNvPr id="3" name="Content Placeholder 2">
            <a:extLst>
              <a:ext uri="{FF2B5EF4-FFF2-40B4-BE49-F238E27FC236}">
                <a16:creationId xmlns:a16="http://schemas.microsoft.com/office/drawing/2014/main" id="{BFB983E3-64DA-4C52-BA61-B89ABD2B27DF}"/>
              </a:ext>
            </a:extLst>
          </p:cNvPr>
          <p:cNvSpPr>
            <a:spLocks noGrp="1"/>
          </p:cNvSpPr>
          <p:nvPr>
            <p:ph idx="1"/>
          </p:nvPr>
        </p:nvSpPr>
        <p:spPr/>
        <p:txBody>
          <a:bodyPr>
            <a:normAutofit fontScale="85000" lnSpcReduction="20000"/>
          </a:bodyPr>
          <a:lstStyle/>
          <a:p>
            <a:pPr marL="0" indent="0">
              <a:buNone/>
            </a:pPr>
            <a:r>
              <a:rPr lang="en-US" dirty="0"/>
              <a:t>Enqueue(</a:t>
            </a:r>
            <a:r>
              <a:rPr lang="en-US" dirty="0" err="1"/>
              <a:t>nodeValue</a:t>
            </a:r>
            <a:r>
              <a:rPr lang="en-US" dirty="0"/>
              <a:t>)</a:t>
            </a:r>
          </a:p>
          <a:p>
            <a:pPr marL="0" indent="0">
              <a:buNone/>
            </a:pPr>
            <a:r>
              <a:rPr lang="en-US" dirty="0"/>
              <a:t>	create a New Node --------------------------- O(1)</a:t>
            </a:r>
          </a:p>
          <a:p>
            <a:pPr marL="0" indent="0">
              <a:buNone/>
            </a:pPr>
            <a:r>
              <a:rPr lang="en-US" dirty="0"/>
              <a:t>	if tail is None ----------------------------- O(1)</a:t>
            </a:r>
            <a:endParaRPr lang="en-IN" dirty="0"/>
          </a:p>
          <a:p>
            <a:pPr marL="0" indent="0">
              <a:buNone/>
            </a:pPr>
            <a:r>
              <a:rPr lang="en-IN" dirty="0"/>
              <a:t>		tail = </a:t>
            </a:r>
            <a:r>
              <a:rPr lang="en-IN" dirty="0" err="1"/>
              <a:t>new_node</a:t>
            </a:r>
            <a:r>
              <a:rPr lang="en-IN" dirty="0"/>
              <a:t> </a:t>
            </a:r>
            <a:r>
              <a:rPr lang="en-US" dirty="0"/>
              <a:t>----------------------- O(1)</a:t>
            </a:r>
            <a:endParaRPr lang="en-IN" dirty="0"/>
          </a:p>
          <a:p>
            <a:pPr marL="0" indent="0">
              <a:buNone/>
            </a:pPr>
            <a:r>
              <a:rPr lang="en-IN" dirty="0"/>
              <a:t>		head = </a:t>
            </a:r>
            <a:r>
              <a:rPr lang="en-IN" dirty="0" err="1"/>
              <a:t>new_node</a:t>
            </a:r>
            <a:r>
              <a:rPr lang="en-IN" dirty="0"/>
              <a:t> </a:t>
            </a:r>
            <a:r>
              <a:rPr lang="en-US" dirty="0"/>
              <a:t>--------------------- O(1)</a:t>
            </a:r>
            <a:endParaRPr lang="en-IN" dirty="0"/>
          </a:p>
          <a:p>
            <a:pPr marL="0" indent="0">
              <a:buNone/>
            </a:pPr>
            <a:r>
              <a:rPr lang="en-IN" dirty="0"/>
              <a:t>	else</a:t>
            </a:r>
            <a:r>
              <a:rPr lang="en-US" dirty="0"/>
              <a:t> ------------------------------------------------ O(1)</a:t>
            </a:r>
            <a:endParaRPr lang="en-IN" dirty="0"/>
          </a:p>
          <a:p>
            <a:pPr marL="0" indent="0">
              <a:buNone/>
            </a:pPr>
            <a:r>
              <a:rPr lang="en-IN" dirty="0"/>
              <a:t>		</a:t>
            </a:r>
            <a:r>
              <a:rPr lang="en-IN" dirty="0" err="1"/>
              <a:t>tail.next</a:t>
            </a:r>
            <a:r>
              <a:rPr lang="en-IN" dirty="0"/>
              <a:t> = </a:t>
            </a:r>
            <a:r>
              <a:rPr lang="en-IN" dirty="0" err="1"/>
              <a:t>new_node</a:t>
            </a:r>
            <a:r>
              <a:rPr lang="en-IN" dirty="0"/>
              <a:t> ------------------ O(1)</a:t>
            </a:r>
          </a:p>
          <a:p>
            <a:pPr marL="0" indent="0">
              <a:buNone/>
            </a:pPr>
            <a:r>
              <a:rPr lang="en-IN" dirty="0"/>
              <a:t>		tail = </a:t>
            </a:r>
            <a:r>
              <a:rPr lang="en-IN" dirty="0" err="1"/>
              <a:t>new_node</a:t>
            </a:r>
            <a:r>
              <a:rPr lang="en-IN" dirty="0"/>
              <a:t> ------------------------ O(1)</a:t>
            </a:r>
          </a:p>
          <a:p>
            <a:pPr marL="0" indent="0">
              <a:buNone/>
            </a:pPr>
            <a:endParaRPr lang="en-IN" dirty="0"/>
          </a:p>
          <a:p>
            <a:pPr marL="0" indent="0">
              <a:buNone/>
            </a:pPr>
            <a:r>
              <a:rPr lang="en-IN" dirty="0"/>
              <a:t>Time Complexity – O(1)</a:t>
            </a:r>
          </a:p>
          <a:p>
            <a:pPr marL="0" indent="0">
              <a:buNone/>
            </a:pPr>
            <a:r>
              <a:rPr lang="en-IN" dirty="0"/>
              <a:t>Space Complexity – O(1)</a:t>
            </a:r>
            <a:endParaRPr lang="en-US" dirty="0"/>
          </a:p>
        </p:txBody>
      </p:sp>
    </p:spTree>
    <p:extLst>
      <p:ext uri="{BB962C8B-B14F-4D97-AF65-F5344CB8AC3E}">
        <p14:creationId xmlns:p14="http://schemas.microsoft.com/office/powerpoint/2010/main" val="1465246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D140-E0F5-4B36-8548-235FDCB26E7A}"/>
              </a:ext>
            </a:extLst>
          </p:cNvPr>
          <p:cNvSpPr>
            <a:spLocks noGrp="1"/>
          </p:cNvSpPr>
          <p:nvPr>
            <p:ph type="title"/>
          </p:nvPr>
        </p:nvSpPr>
        <p:spPr/>
        <p:txBody>
          <a:bodyPr/>
          <a:lstStyle/>
          <a:p>
            <a:r>
              <a:rPr lang="en-US" dirty="0"/>
              <a:t>Is Empty</a:t>
            </a:r>
            <a:endParaRPr lang="en-IN" dirty="0"/>
          </a:p>
        </p:txBody>
      </p:sp>
      <p:sp>
        <p:nvSpPr>
          <p:cNvPr id="3" name="Content Placeholder 2">
            <a:extLst>
              <a:ext uri="{FF2B5EF4-FFF2-40B4-BE49-F238E27FC236}">
                <a16:creationId xmlns:a16="http://schemas.microsoft.com/office/drawing/2014/main" id="{F5AD9191-D435-4E4E-AD2A-25884F33DAD0}"/>
              </a:ext>
            </a:extLst>
          </p:cNvPr>
          <p:cNvSpPr>
            <a:spLocks noGrp="1"/>
          </p:cNvSpPr>
          <p:nvPr>
            <p:ph idx="1"/>
          </p:nvPr>
        </p:nvSpPr>
        <p:spPr/>
        <p:txBody>
          <a:bodyPr/>
          <a:lstStyle/>
          <a:p>
            <a:pPr marL="0" indent="0">
              <a:buNone/>
            </a:pPr>
            <a:r>
              <a:rPr lang="en-US" dirty="0" err="1"/>
              <a:t>isEmpty</a:t>
            </a:r>
            <a:r>
              <a:rPr lang="en-US" dirty="0"/>
              <a:t>()</a:t>
            </a:r>
          </a:p>
          <a:p>
            <a:pPr marL="0" indent="0">
              <a:buNone/>
            </a:pPr>
            <a:r>
              <a:rPr lang="en-US" dirty="0"/>
              <a:t>	if head is None</a:t>
            </a:r>
          </a:p>
          <a:p>
            <a:pPr marL="0" indent="0">
              <a:buNone/>
            </a:pPr>
            <a:r>
              <a:rPr lang="en-US" dirty="0"/>
              <a:t>		return true</a:t>
            </a:r>
          </a:p>
          <a:p>
            <a:pPr marL="0" indent="0">
              <a:buNone/>
            </a:pPr>
            <a:r>
              <a:rPr lang="en-US" dirty="0"/>
              <a:t>	else</a:t>
            </a:r>
          </a:p>
          <a:p>
            <a:pPr marL="0" indent="0">
              <a:buNone/>
            </a:pPr>
            <a:r>
              <a:rPr lang="en-US" dirty="0"/>
              <a:t>		return false</a:t>
            </a:r>
          </a:p>
          <a:p>
            <a:pPr marL="0" indent="0">
              <a:buNone/>
            </a:pPr>
            <a:endParaRPr lang="en-US" dirty="0"/>
          </a:p>
          <a:p>
            <a:pPr marL="0" indent="0">
              <a:buNone/>
            </a:pPr>
            <a:r>
              <a:rPr lang="en-US" dirty="0"/>
              <a:t>Time Complexity – O(1)</a:t>
            </a:r>
          </a:p>
          <a:p>
            <a:pPr marL="0" indent="0">
              <a:buNone/>
            </a:pPr>
            <a:r>
              <a:rPr lang="en-US" dirty="0"/>
              <a:t>Space Complexity – O(1)</a:t>
            </a:r>
            <a:endParaRPr lang="en-IN" dirty="0"/>
          </a:p>
        </p:txBody>
      </p:sp>
    </p:spTree>
    <p:extLst>
      <p:ext uri="{BB962C8B-B14F-4D97-AF65-F5344CB8AC3E}">
        <p14:creationId xmlns:p14="http://schemas.microsoft.com/office/powerpoint/2010/main" val="3106452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61C2-668F-47B5-86EE-1F82E8E69E46}"/>
              </a:ext>
            </a:extLst>
          </p:cNvPr>
          <p:cNvSpPr>
            <a:spLocks noGrp="1"/>
          </p:cNvSpPr>
          <p:nvPr>
            <p:ph type="title"/>
          </p:nvPr>
        </p:nvSpPr>
        <p:spPr/>
        <p:txBody>
          <a:bodyPr/>
          <a:lstStyle/>
          <a:p>
            <a:r>
              <a:rPr lang="en-US" dirty="0" err="1"/>
              <a:t>DeQueue</a:t>
            </a:r>
            <a:endParaRPr lang="en-IN" dirty="0"/>
          </a:p>
        </p:txBody>
      </p:sp>
      <p:sp>
        <p:nvSpPr>
          <p:cNvPr id="3" name="Content Placeholder 2">
            <a:extLst>
              <a:ext uri="{FF2B5EF4-FFF2-40B4-BE49-F238E27FC236}">
                <a16:creationId xmlns:a16="http://schemas.microsoft.com/office/drawing/2014/main" id="{8388D27C-0A21-490D-884B-451022A150AF}"/>
              </a:ext>
            </a:extLst>
          </p:cNvPr>
          <p:cNvSpPr>
            <a:spLocks noGrp="1"/>
          </p:cNvSpPr>
          <p:nvPr>
            <p:ph idx="1"/>
          </p:nvPr>
        </p:nvSpPr>
        <p:spPr/>
        <p:txBody>
          <a:bodyPr>
            <a:normAutofit lnSpcReduction="10000"/>
          </a:bodyPr>
          <a:lstStyle/>
          <a:p>
            <a:pPr marL="0" indent="0">
              <a:buNone/>
            </a:pPr>
            <a:r>
              <a:rPr lang="en-US" dirty="0" err="1"/>
              <a:t>deQueue</a:t>
            </a:r>
            <a:r>
              <a:rPr lang="en-US" dirty="0"/>
              <a:t>()</a:t>
            </a:r>
          </a:p>
          <a:p>
            <a:pPr marL="0" indent="0">
              <a:buNone/>
            </a:pPr>
            <a:r>
              <a:rPr lang="en-US" dirty="0"/>
              <a:t>	if </a:t>
            </a:r>
            <a:r>
              <a:rPr lang="en-US" dirty="0" err="1"/>
              <a:t>isEmpty</a:t>
            </a:r>
            <a:r>
              <a:rPr lang="en-US" dirty="0"/>
              <a:t> ---------------------------------------------- O(1)</a:t>
            </a:r>
          </a:p>
          <a:p>
            <a:pPr marL="0" indent="0">
              <a:buNone/>
            </a:pPr>
            <a:r>
              <a:rPr lang="en-US" dirty="0"/>
              <a:t>		return error Message ----------------------- O(1)</a:t>
            </a:r>
          </a:p>
          <a:p>
            <a:pPr marL="0" indent="0">
              <a:buNone/>
            </a:pPr>
            <a:r>
              <a:rPr lang="en-US" dirty="0"/>
              <a:t>	</a:t>
            </a:r>
            <a:r>
              <a:rPr lang="en-US" dirty="0" err="1"/>
              <a:t>tmpNode</a:t>
            </a:r>
            <a:r>
              <a:rPr lang="en-US" dirty="0"/>
              <a:t> = head ------------------------------------- O(1)</a:t>
            </a:r>
          </a:p>
          <a:p>
            <a:pPr marL="0" indent="0">
              <a:buNone/>
            </a:pPr>
            <a:r>
              <a:rPr lang="en-US" dirty="0"/>
              <a:t>	head = </a:t>
            </a:r>
            <a:r>
              <a:rPr lang="en-US" dirty="0" err="1"/>
              <a:t>head.next</a:t>
            </a:r>
            <a:r>
              <a:rPr lang="en-US" dirty="0"/>
              <a:t> ------------------------------------- O(1)</a:t>
            </a:r>
          </a:p>
          <a:p>
            <a:pPr marL="0" indent="0">
              <a:buNone/>
            </a:pPr>
            <a:r>
              <a:rPr lang="en-US" dirty="0"/>
              <a:t>	return </a:t>
            </a:r>
            <a:r>
              <a:rPr lang="en-US" dirty="0" err="1"/>
              <a:t>tmpNode.data</a:t>
            </a:r>
            <a:r>
              <a:rPr lang="en-US" dirty="0"/>
              <a:t> -------------------------------- O(1)</a:t>
            </a:r>
          </a:p>
          <a:p>
            <a:pPr marL="0" indent="0">
              <a:buNone/>
            </a:pPr>
            <a:endParaRPr lang="en-US" dirty="0"/>
          </a:p>
          <a:p>
            <a:pPr marL="0" indent="0">
              <a:buNone/>
            </a:pPr>
            <a:r>
              <a:rPr lang="en-US" dirty="0"/>
              <a:t>Time Complexity – O(1)</a:t>
            </a:r>
          </a:p>
          <a:p>
            <a:pPr marL="0" indent="0">
              <a:buNone/>
            </a:pPr>
            <a:r>
              <a:rPr lang="en-US" dirty="0"/>
              <a:t>Space Complexity – O(1)</a:t>
            </a:r>
            <a:endParaRPr lang="en-IN" dirty="0"/>
          </a:p>
        </p:txBody>
      </p:sp>
    </p:spTree>
    <p:extLst>
      <p:ext uri="{BB962C8B-B14F-4D97-AF65-F5344CB8AC3E}">
        <p14:creationId xmlns:p14="http://schemas.microsoft.com/office/powerpoint/2010/main" val="2688950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30BF-BB67-4767-906D-75FE06AE45C4}"/>
              </a:ext>
            </a:extLst>
          </p:cNvPr>
          <p:cNvSpPr>
            <a:spLocks noGrp="1"/>
          </p:cNvSpPr>
          <p:nvPr>
            <p:ph type="title"/>
          </p:nvPr>
        </p:nvSpPr>
        <p:spPr/>
        <p:txBody>
          <a:bodyPr/>
          <a:lstStyle/>
          <a:p>
            <a:r>
              <a:rPr lang="en-US" dirty="0"/>
              <a:t>Peek</a:t>
            </a:r>
            <a:endParaRPr lang="en-IN" dirty="0"/>
          </a:p>
        </p:txBody>
      </p:sp>
      <p:sp>
        <p:nvSpPr>
          <p:cNvPr id="3" name="Content Placeholder 2">
            <a:extLst>
              <a:ext uri="{FF2B5EF4-FFF2-40B4-BE49-F238E27FC236}">
                <a16:creationId xmlns:a16="http://schemas.microsoft.com/office/drawing/2014/main" id="{6A2B607B-117E-4AE6-91ED-0C464152880F}"/>
              </a:ext>
            </a:extLst>
          </p:cNvPr>
          <p:cNvSpPr>
            <a:spLocks noGrp="1"/>
          </p:cNvSpPr>
          <p:nvPr>
            <p:ph idx="1"/>
          </p:nvPr>
        </p:nvSpPr>
        <p:spPr/>
        <p:txBody>
          <a:bodyPr/>
          <a:lstStyle/>
          <a:p>
            <a:pPr marL="0" indent="0">
              <a:buNone/>
            </a:pPr>
            <a:r>
              <a:rPr lang="en-US" dirty="0"/>
              <a:t>Peek()</a:t>
            </a:r>
          </a:p>
          <a:p>
            <a:pPr marL="0" indent="0">
              <a:buNone/>
            </a:pPr>
            <a:r>
              <a:rPr lang="en-US" dirty="0"/>
              <a:t>	if </a:t>
            </a:r>
            <a:r>
              <a:rPr lang="en-US" dirty="0" err="1"/>
              <a:t>isEmpty</a:t>
            </a:r>
            <a:r>
              <a:rPr lang="en-US" dirty="0"/>
              <a:t>()</a:t>
            </a:r>
          </a:p>
          <a:p>
            <a:pPr marL="0" indent="0">
              <a:buNone/>
            </a:pPr>
            <a:r>
              <a:rPr lang="en-US" dirty="0"/>
              <a:t>		return error</a:t>
            </a:r>
          </a:p>
          <a:p>
            <a:pPr marL="0" indent="0">
              <a:buNone/>
            </a:pPr>
            <a:r>
              <a:rPr lang="en-US" dirty="0"/>
              <a:t>	else</a:t>
            </a:r>
          </a:p>
          <a:p>
            <a:pPr marL="0" indent="0">
              <a:buNone/>
            </a:pPr>
            <a:r>
              <a:rPr lang="en-US" dirty="0"/>
              <a:t>		return </a:t>
            </a:r>
            <a:r>
              <a:rPr lang="en-US" dirty="0" err="1"/>
              <a:t>head.data</a:t>
            </a:r>
            <a:endParaRPr lang="en-US" dirty="0"/>
          </a:p>
          <a:p>
            <a:pPr marL="0" indent="0">
              <a:buNone/>
            </a:pPr>
            <a:endParaRPr lang="en-US" dirty="0"/>
          </a:p>
          <a:p>
            <a:pPr marL="0" indent="0">
              <a:buNone/>
            </a:pPr>
            <a:r>
              <a:rPr lang="en-US" dirty="0"/>
              <a:t>Time Complexity -  O(1)</a:t>
            </a:r>
          </a:p>
          <a:p>
            <a:pPr marL="0" indent="0">
              <a:buNone/>
            </a:pPr>
            <a:r>
              <a:rPr lang="en-US" dirty="0"/>
              <a:t>Space Complexity – O(1)</a:t>
            </a:r>
            <a:endParaRPr lang="en-IN" dirty="0"/>
          </a:p>
        </p:txBody>
      </p:sp>
    </p:spTree>
    <p:extLst>
      <p:ext uri="{BB962C8B-B14F-4D97-AF65-F5344CB8AC3E}">
        <p14:creationId xmlns:p14="http://schemas.microsoft.com/office/powerpoint/2010/main" val="298688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2959-F518-4E42-A092-CEB0FF8D3F3D}"/>
              </a:ext>
            </a:extLst>
          </p:cNvPr>
          <p:cNvSpPr>
            <a:spLocks noGrp="1"/>
          </p:cNvSpPr>
          <p:nvPr>
            <p:ph type="title"/>
          </p:nvPr>
        </p:nvSpPr>
        <p:spPr/>
        <p:txBody>
          <a:bodyPr/>
          <a:lstStyle/>
          <a:p>
            <a:r>
              <a:rPr lang="en-US" dirty="0"/>
              <a:t>Delete</a:t>
            </a:r>
            <a:endParaRPr lang="en-IN" dirty="0"/>
          </a:p>
        </p:txBody>
      </p:sp>
      <p:sp>
        <p:nvSpPr>
          <p:cNvPr id="3" name="Content Placeholder 2">
            <a:extLst>
              <a:ext uri="{FF2B5EF4-FFF2-40B4-BE49-F238E27FC236}">
                <a16:creationId xmlns:a16="http://schemas.microsoft.com/office/drawing/2014/main" id="{121ECCA2-D825-4A9A-96E8-434EE8FA39FD}"/>
              </a:ext>
            </a:extLst>
          </p:cNvPr>
          <p:cNvSpPr>
            <a:spLocks noGrp="1"/>
          </p:cNvSpPr>
          <p:nvPr>
            <p:ph idx="1"/>
          </p:nvPr>
        </p:nvSpPr>
        <p:spPr/>
        <p:txBody>
          <a:bodyPr/>
          <a:lstStyle/>
          <a:p>
            <a:pPr marL="0" indent="0">
              <a:buNone/>
            </a:pPr>
            <a:r>
              <a:rPr lang="en-US" dirty="0" err="1"/>
              <a:t>DeleteQueue</a:t>
            </a:r>
            <a:r>
              <a:rPr lang="en-US" dirty="0"/>
              <a:t>()</a:t>
            </a:r>
          </a:p>
          <a:p>
            <a:pPr marL="0" indent="0">
              <a:buNone/>
            </a:pPr>
            <a:r>
              <a:rPr lang="en-US" dirty="0"/>
              <a:t>	head = None</a:t>
            </a:r>
          </a:p>
          <a:p>
            <a:pPr marL="0" indent="0">
              <a:buNone/>
            </a:pPr>
            <a:r>
              <a:rPr lang="en-US" dirty="0"/>
              <a:t>	tail = None</a:t>
            </a:r>
          </a:p>
          <a:p>
            <a:pPr marL="0" indent="0">
              <a:buNone/>
            </a:pPr>
            <a:endParaRPr lang="en-US" dirty="0"/>
          </a:p>
          <a:p>
            <a:pPr marL="0" indent="0">
              <a:buNone/>
            </a:pPr>
            <a:r>
              <a:rPr lang="en-US" dirty="0"/>
              <a:t>Time Complexity – O(1)</a:t>
            </a:r>
          </a:p>
          <a:p>
            <a:pPr marL="0" indent="0">
              <a:buNone/>
            </a:pPr>
            <a:r>
              <a:rPr lang="en-US" dirty="0"/>
              <a:t>Space Complexity – O(1)</a:t>
            </a:r>
            <a:endParaRPr lang="en-IN" dirty="0"/>
          </a:p>
        </p:txBody>
      </p:sp>
    </p:spTree>
    <p:extLst>
      <p:ext uri="{BB962C8B-B14F-4D97-AF65-F5344CB8AC3E}">
        <p14:creationId xmlns:p14="http://schemas.microsoft.com/office/powerpoint/2010/main" val="3812155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456B-9274-4D30-BAE7-0CE6E987B5B4}"/>
              </a:ext>
            </a:extLst>
          </p:cNvPr>
          <p:cNvSpPr>
            <a:spLocks noGrp="1"/>
          </p:cNvSpPr>
          <p:nvPr>
            <p:ph type="title"/>
          </p:nvPr>
        </p:nvSpPr>
        <p:spPr/>
        <p:txBody>
          <a:bodyPr/>
          <a:lstStyle/>
          <a:p>
            <a:r>
              <a:rPr lang="en-US" dirty="0"/>
              <a:t>Postfix Evaluation</a:t>
            </a:r>
            <a:endParaRPr lang="en-IN" dirty="0"/>
          </a:p>
        </p:txBody>
      </p:sp>
      <p:sp>
        <p:nvSpPr>
          <p:cNvPr id="3" name="Text Placeholder 2">
            <a:extLst>
              <a:ext uri="{FF2B5EF4-FFF2-40B4-BE49-F238E27FC236}">
                <a16:creationId xmlns:a16="http://schemas.microsoft.com/office/drawing/2014/main" id="{6D5E04A7-C039-4918-AD02-03DDE08A6192}"/>
              </a:ext>
            </a:extLst>
          </p:cNvPr>
          <p:cNvSpPr>
            <a:spLocks noGrp="1"/>
          </p:cNvSpPr>
          <p:nvPr>
            <p:ph type="body" idx="1"/>
          </p:nvPr>
        </p:nvSpPr>
        <p:spPr/>
        <p:txBody>
          <a:bodyPr>
            <a:normAutofit fontScale="77500" lnSpcReduction="20000"/>
          </a:bodyPr>
          <a:lstStyle/>
          <a:p>
            <a:pPr marL="114300" indent="0">
              <a:buNone/>
            </a:pPr>
            <a:r>
              <a:rPr lang="en-US" dirty="0"/>
              <a:t>Read each character in </a:t>
            </a:r>
            <a:r>
              <a:rPr lang="en-US"/>
              <a:t>the expression</a:t>
            </a:r>
            <a:endParaRPr lang="en-US" dirty="0"/>
          </a:p>
          <a:p>
            <a:pPr marL="114300" indent="0">
              <a:buNone/>
            </a:pPr>
            <a:r>
              <a:rPr lang="en-US" dirty="0"/>
              <a:t>loop unit expression is empty {</a:t>
            </a:r>
          </a:p>
          <a:p>
            <a:pPr marL="114300" indent="0">
              <a:buNone/>
            </a:pPr>
            <a:r>
              <a:rPr lang="en-US" dirty="0"/>
              <a:t>	When character read is an operand </a:t>
            </a:r>
          </a:p>
          <a:p>
            <a:pPr marL="114300" indent="0">
              <a:buNone/>
            </a:pPr>
            <a:r>
              <a:rPr lang="en-US" dirty="0"/>
              <a:t>		- Push to stack</a:t>
            </a:r>
          </a:p>
          <a:p>
            <a:pPr marL="114300" indent="0">
              <a:buNone/>
            </a:pPr>
            <a:r>
              <a:rPr lang="en-US" dirty="0"/>
              <a:t>	</a:t>
            </a:r>
            <a:r>
              <a:rPr lang="en-US" dirty="0" err="1"/>
              <a:t>WHen</a:t>
            </a:r>
            <a:r>
              <a:rPr lang="en-US" dirty="0"/>
              <a:t> character read is an operator (+, -, /)</a:t>
            </a:r>
          </a:p>
          <a:p>
            <a:pPr marL="114300" indent="0">
              <a:buNone/>
            </a:pPr>
            <a:r>
              <a:rPr lang="en-US" dirty="0"/>
              <a:t>		- Pop 2 elements from stack</a:t>
            </a:r>
          </a:p>
          <a:p>
            <a:pPr marL="114300" indent="0">
              <a:buNone/>
            </a:pPr>
            <a:r>
              <a:rPr lang="en-US" dirty="0"/>
              <a:t>		- Perform the </a:t>
            </a:r>
            <a:r>
              <a:rPr lang="en-US" dirty="0" err="1"/>
              <a:t>mathmetical</a:t>
            </a:r>
            <a:r>
              <a:rPr lang="en-US" dirty="0"/>
              <a:t> operation on the 2 operands using the operator</a:t>
            </a:r>
          </a:p>
          <a:p>
            <a:pPr marL="114300" indent="0">
              <a:buNone/>
            </a:pPr>
            <a:r>
              <a:rPr lang="en-US" dirty="0"/>
              <a:t>		- Push the result from step 2 to stack </a:t>
            </a:r>
          </a:p>
          <a:p>
            <a:pPr marL="114300" indent="0">
              <a:buNone/>
            </a:pPr>
            <a:r>
              <a:rPr lang="en-US" dirty="0"/>
              <a:t>}</a:t>
            </a:r>
          </a:p>
          <a:p>
            <a:pPr marL="114300" indent="0">
              <a:buNone/>
            </a:pPr>
            <a:endParaRPr lang="en-US" dirty="0"/>
          </a:p>
          <a:p>
            <a:pPr marL="114300" indent="0">
              <a:buNone/>
            </a:pPr>
            <a:r>
              <a:rPr lang="en-US" dirty="0"/>
              <a:t>Peek/pop stack -&gt; This should be the answer of the postfix expression</a:t>
            </a:r>
            <a:endParaRPr lang="en-IN" dirty="0"/>
          </a:p>
        </p:txBody>
      </p:sp>
    </p:spTree>
    <p:extLst>
      <p:ext uri="{BB962C8B-B14F-4D97-AF65-F5344CB8AC3E}">
        <p14:creationId xmlns:p14="http://schemas.microsoft.com/office/powerpoint/2010/main" val="20805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ge74095e65b_0_154"/>
          <p:cNvPicPr preferRelativeResize="0"/>
          <p:nvPr/>
        </p:nvPicPr>
        <p:blipFill rotWithShape="1">
          <a:blip r:embed="rId3">
            <a:alphaModFix/>
          </a:blip>
          <a:srcRect/>
          <a:stretch/>
        </p:blipFill>
        <p:spPr>
          <a:xfrm>
            <a:off x="0" y="0"/>
            <a:ext cx="12191998" cy="6853624"/>
          </a:xfrm>
          <a:prstGeom prst="rect">
            <a:avLst/>
          </a:prstGeom>
          <a:noFill/>
          <a:ln>
            <a:noFill/>
          </a:ln>
        </p:spPr>
      </p:pic>
      <p:sp>
        <p:nvSpPr>
          <p:cNvPr id="314" name="Google Shape;314;ge74095e65b_0_154"/>
          <p:cNvSpPr txBox="1">
            <a:spLocks noGrp="1"/>
          </p:cNvSpPr>
          <p:nvPr>
            <p:ph type="ctrTitle"/>
          </p:nvPr>
        </p:nvSpPr>
        <p:spPr>
          <a:xfrm>
            <a:off x="1524000" y="2950950"/>
            <a:ext cx="9144000" cy="956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IN" b="1">
                <a:solidFill>
                  <a:schemeClr val="lt1"/>
                </a:solidFill>
                <a:latin typeface="Poppins"/>
                <a:ea typeface="Poppins"/>
                <a:cs typeface="Poppins"/>
                <a:sym typeface="Poppins"/>
              </a:rPr>
              <a:t>Linked List</a:t>
            </a:r>
            <a:endParaRPr b="1">
              <a:solidFill>
                <a:schemeClr val="lt1"/>
              </a:solidFill>
              <a:latin typeface="Poppins"/>
              <a:ea typeface="Poppins"/>
              <a:cs typeface="Poppins"/>
              <a:sym typeface="Poppins"/>
            </a:endParaRPr>
          </a:p>
        </p:txBody>
      </p:sp>
      <p:sp>
        <p:nvSpPr>
          <p:cNvPr id="315" name="Google Shape;315;ge74095e65b_0_154"/>
          <p:cNvSpPr txBox="1"/>
          <p:nvPr/>
        </p:nvSpPr>
        <p:spPr>
          <a:xfrm>
            <a:off x="11097900" y="1853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a:solidFill>
                  <a:schemeClr val="lt1"/>
                </a:solidFill>
                <a:latin typeface="Roboto"/>
                <a:ea typeface="Roboto"/>
                <a:cs typeface="Roboto"/>
                <a:sym typeface="Roboto"/>
              </a:rPr>
              <a:t>EDYODA</a:t>
            </a:r>
            <a:endParaRPr b="1">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Linked List</a:t>
            </a:r>
            <a:endParaRPr dirty="0"/>
          </a:p>
        </p:txBody>
      </p:sp>
      <p:sp>
        <p:nvSpPr>
          <p:cNvPr id="339" name="Google Shape;33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dirty="0"/>
              <a:t>A linked list is a sequence of data elements, which are connected together via links. Each data element contains a connection to another data element in form of a pointer.</a:t>
            </a:r>
            <a:endParaRPr dirty="0"/>
          </a:p>
          <a:p>
            <a:pPr marL="228600" lvl="0" indent="-228600" algn="l" rtl="0">
              <a:lnSpc>
                <a:spcPct val="90000"/>
              </a:lnSpc>
              <a:spcBef>
                <a:spcPts val="1000"/>
              </a:spcBef>
              <a:spcAft>
                <a:spcPts val="0"/>
              </a:spcAft>
              <a:buClr>
                <a:schemeClr val="dk1"/>
              </a:buClr>
              <a:buSzPts val="2800"/>
              <a:buChar char="•"/>
            </a:pPr>
            <a:r>
              <a:rPr lang="en-IN" dirty="0"/>
              <a:t>Each element (Node) consists of 2 components data and pointer.</a:t>
            </a:r>
            <a:endParaRPr dirty="0"/>
          </a:p>
          <a:p>
            <a:pPr marL="228600" lvl="0" indent="-228600" algn="l" rtl="0">
              <a:lnSpc>
                <a:spcPct val="90000"/>
              </a:lnSpc>
              <a:spcBef>
                <a:spcPts val="1000"/>
              </a:spcBef>
              <a:spcAft>
                <a:spcPts val="0"/>
              </a:spcAft>
              <a:buClr>
                <a:schemeClr val="dk1"/>
              </a:buClr>
              <a:buSzPts val="2800"/>
              <a:buChar char="•"/>
            </a:pPr>
            <a:r>
              <a:rPr lang="en-IN" dirty="0"/>
              <a:t>It is variable in size</a:t>
            </a:r>
            <a:endParaRPr dirty="0"/>
          </a:p>
          <a:p>
            <a:pPr marL="685800" lvl="1" indent="-228600" algn="l" rtl="0">
              <a:lnSpc>
                <a:spcPct val="90000"/>
              </a:lnSpc>
              <a:spcBef>
                <a:spcPts val="500"/>
              </a:spcBef>
              <a:spcAft>
                <a:spcPts val="0"/>
              </a:spcAft>
              <a:buClr>
                <a:schemeClr val="dk1"/>
              </a:buClr>
              <a:buSzPts val="2400"/>
              <a:buChar char="•"/>
            </a:pPr>
            <a:r>
              <a:rPr lang="en-IN" dirty="0"/>
              <a:t>Since variable in size much more flexible than array</a:t>
            </a:r>
            <a:endParaRPr dirty="0"/>
          </a:p>
          <a:p>
            <a:pPr marL="685800" lvl="1" indent="-228600" algn="l" rtl="0">
              <a:lnSpc>
                <a:spcPct val="90000"/>
              </a:lnSpc>
              <a:spcBef>
                <a:spcPts val="500"/>
              </a:spcBef>
              <a:spcAft>
                <a:spcPts val="0"/>
              </a:spcAft>
              <a:buClr>
                <a:schemeClr val="dk1"/>
              </a:buClr>
              <a:buSzPts val="2400"/>
              <a:buChar char="•"/>
            </a:pPr>
            <a:r>
              <a:rPr lang="en-IN" dirty="0"/>
              <a:t>Array size is static </a:t>
            </a:r>
            <a:endParaRPr dirty="0"/>
          </a:p>
          <a:p>
            <a:pPr marL="685800" lvl="1" indent="-228600" algn="l" rtl="0">
              <a:lnSpc>
                <a:spcPct val="90000"/>
              </a:lnSpc>
              <a:spcBef>
                <a:spcPts val="500"/>
              </a:spcBef>
              <a:spcAft>
                <a:spcPts val="0"/>
              </a:spcAft>
              <a:buClr>
                <a:schemeClr val="dk1"/>
              </a:buClr>
              <a:buSzPts val="2400"/>
              <a:buChar char="•"/>
            </a:pPr>
            <a:r>
              <a:rPr lang="en-IN" dirty="0"/>
              <a:t>Linked List is variable (increase/decrease in runtime[execution of the program])</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pic>
        <p:nvPicPr>
          <p:cNvPr id="320" name="Google Shape;320;ge74095e65b_0_181"/>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4675-A8DC-47A8-AE08-7612E213DFA2}"/>
              </a:ext>
            </a:extLst>
          </p:cNvPr>
          <p:cNvSpPr>
            <a:spLocks noGrp="1"/>
          </p:cNvSpPr>
          <p:nvPr>
            <p:ph type="title"/>
          </p:nvPr>
        </p:nvSpPr>
        <p:spPr>
          <a:xfrm>
            <a:off x="838200" y="63121"/>
            <a:ext cx="10515600" cy="1325563"/>
          </a:xfrm>
        </p:spPr>
        <p:txBody>
          <a:bodyPr/>
          <a:lstStyle/>
          <a:p>
            <a:r>
              <a:rPr lang="en-IN" sz="3600" b="1" dirty="0">
                <a:solidFill>
                  <a:srgbClr val="15294B"/>
                </a:solidFill>
                <a:latin typeface="Poppins"/>
              </a:rPr>
              <a:t>Linear and Non-Linear DS (Non – Primitive)</a:t>
            </a:r>
          </a:p>
        </p:txBody>
      </p:sp>
      <p:sp>
        <p:nvSpPr>
          <p:cNvPr id="3" name="Content Placeholder 2">
            <a:extLst>
              <a:ext uri="{FF2B5EF4-FFF2-40B4-BE49-F238E27FC236}">
                <a16:creationId xmlns:a16="http://schemas.microsoft.com/office/drawing/2014/main" id="{08F3FE52-D028-4E8E-B6BE-41048C7C636B}"/>
              </a:ext>
            </a:extLst>
          </p:cNvPr>
          <p:cNvSpPr>
            <a:spLocks noGrp="1"/>
          </p:cNvSpPr>
          <p:nvPr>
            <p:ph idx="1"/>
          </p:nvPr>
        </p:nvSpPr>
        <p:spPr>
          <a:xfrm>
            <a:off x="838200" y="1388684"/>
            <a:ext cx="10515600" cy="5062450"/>
          </a:xfrm>
        </p:spPr>
        <p:txBody>
          <a:bodyPr>
            <a:normAutofit/>
          </a:bodyPr>
          <a:lstStyle/>
          <a:p>
            <a:r>
              <a:rPr lang="en-US" sz="1800" dirty="0">
                <a:solidFill>
                  <a:srgbClr val="15294B"/>
                </a:solidFill>
                <a:latin typeface="Poppins"/>
                <a:hlinkClick r:id="rId2">
                  <a:extLst>
                    <a:ext uri="{A12FA001-AC4F-418D-AE19-62706E023703}">
                      <ahyp:hlinkClr xmlns:ahyp="http://schemas.microsoft.com/office/drawing/2018/hyperlinkcolor" val="tx"/>
                    </a:ext>
                  </a:extLst>
                </a:hlinkClick>
              </a:rPr>
              <a:t>Linear Data Structure</a:t>
            </a:r>
            <a:r>
              <a:rPr lang="en-US" sz="1800" dirty="0">
                <a:solidFill>
                  <a:srgbClr val="15294B"/>
                </a:solidFill>
                <a:latin typeface="Poppins"/>
              </a:rPr>
              <a:t>:</a:t>
            </a:r>
            <a:br>
              <a:rPr lang="en-US" sz="1800" dirty="0">
                <a:solidFill>
                  <a:srgbClr val="15294B"/>
                </a:solidFill>
                <a:latin typeface="Poppins"/>
              </a:rPr>
            </a:br>
            <a:r>
              <a:rPr lang="en-US" sz="1800" dirty="0">
                <a:solidFill>
                  <a:srgbClr val="15294B"/>
                </a:solidFill>
                <a:latin typeface="Poppins"/>
              </a:rPr>
              <a:t>Data structure where data elements are arranged sequentially or linearly where the elements are attached to its previous and next adjacent in what is called a linear data structure. In linear data structure, single level is involved. Therefore, we can traverse all the elements in single run only. Linear data structures are easy to implement because computer memory is arranged in a linear way. Its examples are </a:t>
            </a:r>
            <a:r>
              <a:rPr lang="en-US" sz="1800" dirty="0">
                <a:solidFill>
                  <a:srgbClr val="15294B"/>
                </a:solidFill>
                <a:latin typeface="Poppins"/>
                <a:hlinkClick r:id="rId3">
                  <a:extLst>
                    <a:ext uri="{A12FA001-AC4F-418D-AE19-62706E023703}">
                      <ahyp:hlinkClr xmlns:ahyp="http://schemas.microsoft.com/office/drawing/2018/hyperlinkcolor" val="tx"/>
                    </a:ext>
                  </a:extLst>
                </a:hlinkClick>
              </a:rPr>
              <a:t>array</a:t>
            </a:r>
            <a:r>
              <a:rPr lang="en-US" sz="1800" dirty="0">
                <a:solidFill>
                  <a:srgbClr val="15294B"/>
                </a:solidFill>
                <a:latin typeface="Poppins"/>
              </a:rPr>
              <a:t>, </a:t>
            </a:r>
            <a:r>
              <a:rPr lang="en-US" sz="1800" dirty="0">
                <a:solidFill>
                  <a:srgbClr val="15294B"/>
                </a:solidFill>
                <a:latin typeface="Poppins"/>
                <a:hlinkClick r:id="rId4">
                  <a:extLst>
                    <a:ext uri="{A12FA001-AC4F-418D-AE19-62706E023703}">
                      <ahyp:hlinkClr xmlns:ahyp="http://schemas.microsoft.com/office/drawing/2018/hyperlinkcolor" val="tx"/>
                    </a:ext>
                  </a:extLst>
                </a:hlinkClick>
              </a:rPr>
              <a:t>stack</a:t>
            </a:r>
            <a:r>
              <a:rPr lang="en-US" sz="1800" dirty="0">
                <a:solidFill>
                  <a:srgbClr val="15294B"/>
                </a:solidFill>
                <a:latin typeface="Poppins"/>
              </a:rPr>
              <a:t>, </a:t>
            </a:r>
            <a:r>
              <a:rPr lang="en-US" sz="1800" dirty="0">
                <a:solidFill>
                  <a:srgbClr val="15294B"/>
                </a:solidFill>
                <a:latin typeface="Poppins"/>
                <a:hlinkClick r:id="rId5">
                  <a:extLst>
                    <a:ext uri="{A12FA001-AC4F-418D-AE19-62706E023703}">
                      <ahyp:hlinkClr xmlns:ahyp="http://schemas.microsoft.com/office/drawing/2018/hyperlinkcolor" val="tx"/>
                    </a:ext>
                  </a:extLst>
                </a:hlinkClick>
              </a:rPr>
              <a:t>queue</a:t>
            </a:r>
            <a:r>
              <a:rPr lang="en-US" sz="1800" dirty="0">
                <a:solidFill>
                  <a:srgbClr val="15294B"/>
                </a:solidFill>
                <a:latin typeface="Poppins"/>
              </a:rPr>
              <a:t>, </a:t>
            </a:r>
            <a:r>
              <a:rPr lang="en-US" sz="1800" dirty="0">
                <a:solidFill>
                  <a:srgbClr val="15294B"/>
                </a:solidFill>
                <a:latin typeface="Poppins"/>
                <a:hlinkClick r:id="rId6">
                  <a:extLst>
                    <a:ext uri="{A12FA001-AC4F-418D-AE19-62706E023703}">
                      <ahyp:hlinkClr xmlns:ahyp="http://schemas.microsoft.com/office/drawing/2018/hyperlinkcolor" val="tx"/>
                    </a:ext>
                  </a:extLst>
                </a:hlinkClick>
              </a:rPr>
              <a:t>linked list</a:t>
            </a:r>
            <a:r>
              <a:rPr lang="en-US" sz="1800" dirty="0">
                <a:solidFill>
                  <a:srgbClr val="15294B"/>
                </a:solidFill>
                <a:latin typeface="Poppins"/>
              </a:rPr>
              <a:t>, etc.</a:t>
            </a:r>
          </a:p>
          <a:p>
            <a:pPr marL="114300" indent="0">
              <a:buNone/>
            </a:pPr>
            <a:endParaRPr lang="en-US" sz="1800" dirty="0">
              <a:solidFill>
                <a:srgbClr val="15294B"/>
              </a:solidFill>
              <a:latin typeface="Poppins"/>
            </a:endParaRPr>
          </a:p>
          <a:p>
            <a:r>
              <a:rPr lang="en-US" sz="1800" dirty="0">
                <a:solidFill>
                  <a:srgbClr val="15294B"/>
                </a:solidFill>
                <a:latin typeface="Poppins"/>
                <a:hlinkClick r:id="rId7">
                  <a:extLst>
                    <a:ext uri="{A12FA001-AC4F-418D-AE19-62706E023703}">
                      <ahyp:hlinkClr xmlns:ahyp="http://schemas.microsoft.com/office/drawing/2018/hyperlinkcolor" val="tx"/>
                    </a:ext>
                  </a:extLst>
                </a:hlinkClick>
              </a:rPr>
              <a:t>Non-linear Data Structure</a:t>
            </a:r>
            <a:r>
              <a:rPr lang="en-US" sz="1800" dirty="0">
                <a:solidFill>
                  <a:srgbClr val="15294B"/>
                </a:solidFill>
                <a:latin typeface="Poppins"/>
              </a:rPr>
              <a:t>:</a:t>
            </a:r>
            <a:br>
              <a:rPr lang="en-US" sz="1800" dirty="0">
                <a:solidFill>
                  <a:srgbClr val="15294B"/>
                </a:solidFill>
                <a:latin typeface="Poppins"/>
              </a:rPr>
            </a:br>
            <a:r>
              <a:rPr lang="en-US" sz="1800" dirty="0">
                <a:solidFill>
                  <a:srgbClr val="15294B"/>
                </a:solidFill>
                <a:latin typeface="Poppins"/>
              </a:rPr>
              <a:t>Data structures where data elements are not arranged sequentially or linearly are called non-linear data structures. In a non-linear data structure, single level is not involved. Therefore, we can’t traverse all the elements in single run only. Non-linear data structures are not easy to implement in comparison to linear data structure. It utilizes computer memory efficiently in comparison to a linear data structure. Its examples are </a:t>
            </a:r>
            <a:r>
              <a:rPr lang="en-US" sz="1800" dirty="0">
                <a:solidFill>
                  <a:srgbClr val="15294B"/>
                </a:solidFill>
                <a:latin typeface="Poppins"/>
                <a:hlinkClick r:id="rId8">
                  <a:extLst>
                    <a:ext uri="{A12FA001-AC4F-418D-AE19-62706E023703}">
                      <ahyp:hlinkClr xmlns:ahyp="http://schemas.microsoft.com/office/drawing/2018/hyperlinkcolor" val="tx"/>
                    </a:ext>
                  </a:extLst>
                </a:hlinkClick>
              </a:rPr>
              <a:t>trees</a:t>
            </a:r>
            <a:r>
              <a:rPr lang="en-US" sz="1800" dirty="0">
                <a:solidFill>
                  <a:srgbClr val="15294B"/>
                </a:solidFill>
                <a:latin typeface="Poppins"/>
              </a:rPr>
              <a:t> and </a:t>
            </a:r>
            <a:r>
              <a:rPr lang="en-US" sz="1800" dirty="0">
                <a:solidFill>
                  <a:srgbClr val="15294B"/>
                </a:solidFill>
                <a:latin typeface="Poppins"/>
                <a:hlinkClick r:id="rId9">
                  <a:extLst>
                    <a:ext uri="{A12FA001-AC4F-418D-AE19-62706E023703}">
                      <ahyp:hlinkClr xmlns:ahyp="http://schemas.microsoft.com/office/drawing/2018/hyperlinkcolor" val="tx"/>
                    </a:ext>
                  </a:extLst>
                </a:hlinkClick>
              </a:rPr>
              <a:t>graphs</a:t>
            </a:r>
            <a:r>
              <a:rPr lang="en-US" sz="1800" dirty="0">
                <a:solidFill>
                  <a:srgbClr val="15294B"/>
                </a:solidFill>
                <a:latin typeface="Poppins"/>
              </a:rPr>
              <a:t>.</a:t>
            </a:r>
            <a:endParaRPr lang="en-IN" sz="1800" dirty="0">
              <a:solidFill>
                <a:srgbClr val="15294B"/>
              </a:solidFill>
              <a:latin typeface="Poppins"/>
            </a:endParaRPr>
          </a:p>
        </p:txBody>
      </p:sp>
    </p:spTree>
    <p:extLst>
      <p:ext uri="{BB962C8B-B14F-4D97-AF65-F5344CB8AC3E}">
        <p14:creationId xmlns:p14="http://schemas.microsoft.com/office/powerpoint/2010/main" val="3513717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Components in Linked List</a:t>
            </a:r>
            <a:endParaRPr dirty="0"/>
          </a:p>
        </p:txBody>
      </p:sp>
      <p:sp>
        <p:nvSpPr>
          <p:cNvPr id="353" name="Google Shape;35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dirty="0"/>
              <a:t>Head – Point to 1</a:t>
            </a:r>
            <a:r>
              <a:rPr lang="en-IN" baseline="30000" dirty="0"/>
              <a:t>st</a:t>
            </a:r>
            <a:r>
              <a:rPr lang="en-IN" dirty="0"/>
              <a:t> Node</a:t>
            </a:r>
            <a:endParaRPr dirty="0"/>
          </a:p>
          <a:p>
            <a:pPr marL="228600" lvl="0" indent="-228600" algn="l" rtl="0">
              <a:lnSpc>
                <a:spcPct val="90000"/>
              </a:lnSpc>
              <a:spcBef>
                <a:spcPts val="1000"/>
              </a:spcBef>
              <a:spcAft>
                <a:spcPts val="0"/>
              </a:spcAft>
              <a:buClr>
                <a:schemeClr val="dk1"/>
              </a:buClr>
              <a:buSzPts val="2800"/>
              <a:buChar char="•"/>
            </a:pPr>
            <a:r>
              <a:rPr lang="en-IN" dirty="0"/>
              <a:t>Tail – Point to Last Node</a:t>
            </a:r>
            <a:endParaRPr dirty="0"/>
          </a:p>
          <a:p>
            <a:pPr marL="228600" lvl="0" indent="-228600" algn="l" rtl="0">
              <a:lnSpc>
                <a:spcPct val="90000"/>
              </a:lnSpc>
              <a:spcBef>
                <a:spcPts val="1000"/>
              </a:spcBef>
              <a:spcAft>
                <a:spcPts val="0"/>
              </a:spcAft>
              <a:buClr>
                <a:schemeClr val="dk1"/>
              </a:buClr>
              <a:buSzPts val="2800"/>
              <a:buChar char="•"/>
            </a:pPr>
            <a:r>
              <a:rPr lang="en-IN" dirty="0"/>
              <a:t>Node </a:t>
            </a:r>
            <a:endParaRPr dirty="0"/>
          </a:p>
          <a:p>
            <a:pPr marL="685800" lvl="1" indent="-228600" algn="l" rtl="0">
              <a:lnSpc>
                <a:spcPct val="90000"/>
              </a:lnSpc>
              <a:spcBef>
                <a:spcPts val="500"/>
              </a:spcBef>
              <a:spcAft>
                <a:spcPts val="0"/>
              </a:spcAft>
              <a:buClr>
                <a:schemeClr val="dk1"/>
              </a:buClr>
              <a:buSzPts val="2400"/>
              <a:buChar char="•"/>
            </a:pPr>
            <a:r>
              <a:rPr lang="en-IN" dirty="0"/>
              <a:t>Data</a:t>
            </a:r>
            <a:endParaRPr dirty="0"/>
          </a:p>
          <a:p>
            <a:pPr marL="685800" lvl="1" indent="-228600" algn="l" rtl="0">
              <a:lnSpc>
                <a:spcPct val="90000"/>
              </a:lnSpc>
              <a:spcBef>
                <a:spcPts val="500"/>
              </a:spcBef>
              <a:spcAft>
                <a:spcPts val="0"/>
              </a:spcAft>
              <a:buClr>
                <a:schemeClr val="dk1"/>
              </a:buClr>
              <a:buSzPts val="2400"/>
              <a:buChar char="•"/>
            </a:pPr>
            <a:r>
              <a:rPr lang="en-IN" dirty="0"/>
              <a:t>Reference</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pic>
        <p:nvPicPr>
          <p:cNvPr id="325" name="Google Shape;325;ge74095e65b_0_185"/>
          <p:cNvPicPr preferRelativeResize="0"/>
          <p:nvPr/>
        </p:nvPicPr>
        <p:blipFill>
          <a:blip r:embed="rId3">
            <a:alphaModFix/>
          </a:blip>
          <a:stretch>
            <a:fillRect/>
          </a:stretch>
        </p:blipFill>
        <p:spPr>
          <a:xfrm>
            <a:off x="1160938" y="0"/>
            <a:ext cx="9870121" cy="6857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Link List Storage in Memory</a:t>
            </a:r>
            <a:endParaRPr dirty="0"/>
          </a:p>
        </p:txBody>
      </p:sp>
      <p:sp>
        <p:nvSpPr>
          <p:cNvPr id="365" name="Google Shape;365;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66" name="Google Shape;366;p26"/>
          <p:cNvPicPr preferRelativeResize="0"/>
          <p:nvPr/>
        </p:nvPicPr>
        <p:blipFill rotWithShape="1">
          <a:blip r:embed="rId3">
            <a:alphaModFix/>
          </a:blip>
          <a:srcRect/>
          <a:stretch/>
        </p:blipFill>
        <p:spPr>
          <a:xfrm>
            <a:off x="838200" y="1671276"/>
            <a:ext cx="7194171" cy="46600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Types of link list</a:t>
            </a:r>
            <a:endParaRPr dirty="0"/>
          </a:p>
        </p:txBody>
      </p:sp>
      <p:sp>
        <p:nvSpPr>
          <p:cNvPr id="359" name="Google Shape;359;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dirty="0"/>
              <a:t>Single Link List</a:t>
            </a:r>
            <a:endParaRPr dirty="0"/>
          </a:p>
          <a:p>
            <a:pPr marL="685800" lvl="1" indent="-228600" algn="l" rtl="0">
              <a:lnSpc>
                <a:spcPct val="90000"/>
              </a:lnSpc>
              <a:spcBef>
                <a:spcPts val="500"/>
              </a:spcBef>
              <a:spcAft>
                <a:spcPts val="0"/>
              </a:spcAft>
              <a:buClr>
                <a:schemeClr val="dk1"/>
              </a:buClr>
              <a:buSzPts val="2400"/>
              <a:buChar char="•"/>
            </a:pPr>
            <a:r>
              <a:rPr lang="en-IN" dirty="0"/>
              <a:t>In a single link list each node store the data and reference to the next node</a:t>
            </a:r>
            <a:endParaRPr dirty="0"/>
          </a:p>
          <a:p>
            <a:pPr marL="228600" lvl="0" indent="-228600" algn="l" rtl="0">
              <a:lnSpc>
                <a:spcPct val="90000"/>
              </a:lnSpc>
              <a:spcBef>
                <a:spcPts val="1000"/>
              </a:spcBef>
              <a:spcAft>
                <a:spcPts val="0"/>
              </a:spcAft>
              <a:buClr>
                <a:schemeClr val="dk1"/>
              </a:buClr>
              <a:buSzPts val="2800"/>
              <a:buChar char="•"/>
            </a:pPr>
            <a:r>
              <a:rPr lang="en-IN" dirty="0"/>
              <a:t>Circular Single Link List</a:t>
            </a:r>
            <a:endParaRPr dirty="0"/>
          </a:p>
          <a:p>
            <a:pPr marL="685800" lvl="1" indent="-228600" algn="l" rtl="0">
              <a:lnSpc>
                <a:spcPct val="90000"/>
              </a:lnSpc>
              <a:spcBef>
                <a:spcPts val="500"/>
              </a:spcBef>
              <a:spcAft>
                <a:spcPts val="0"/>
              </a:spcAft>
              <a:buClr>
                <a:schemeClr val="dk1"/>
              </a:buClr>
              <a:buSzPts val="2400"/>
              <a:buChar char="•"/>
            </a:pPr>
            <a:r>
              <a:rPr lang="en-IN" dirty="0"/>
              <a:t>The last node of the link list refers to the first node</a:t>
            </a:r>
            <a:endParaRPr dirty="0"/>
          </a:p>
          <a:p>
            <a:pPr marL="228600" lvl="0" indent="-228600" algn="l" rtl="0">
              <a:lnSpc>
                <a:spcPct val="90000"/>
              </a:lnSpc>
              <a:spcBef>
                <a:spcPts val="1000"/>
              </a:spcBef>
              <a:spcAft>
                <a:spcPts val="0"/>
              </a:spcAft>
              <a:buClr>
                <a:schemeClr val="dk1"/>
              </a:buClr>
              <a:buSzPts val="2800"/>
              <a:buChar char="•"/>
            </a:pPr>
            <a:r>
              <a:rPr lang="en-IN" dirty="0"/>
              <a:t>Double Link List</a:t>
            </a:r>
            <a:endParaRPr dirty="0"/>
          </a:p>
          <a:p>
            <a:pPr marL="685800" lvl="1" indent="-228600" algn="l" rtl="0">
              <a:lnSpc>
                <a:spcPct val="90000"/>
              </a:lnSpc>
              <a:spcBef>
                <a:spcPts val="500"/>
              </a:spcBef>
              <a:spcAft>
                <a:spcPts val="0"/>
              </a:spcAft>
              <a:buClr>
                <a:schemeClr val="dk1"/>
              </a:buClr>
              <a:buSzPts val="2400"/>
              <a:buChar char="•"/>
            </a:pPr>
            <a:r>
              <a:rPr lang="en-IN" dirty="0"/>
              <a:t>Each node refers to previous and next node</a:t>
            </a:r>
            <a:endParaRPr dirty="0"/>
          </a:p>
          <a:p>
            <a:pPr marL="228600" lvl="0" indent="-228600" algn="l" rtl="0">
              <a:lnSpc>
                <a:spcPct val="90000"/>
              </a:lnSpc>
              <a:spcBef>
                <a:spcPts val="1000"/>
              </a:spcBef>
              <a:spcAft>
                <a:spcPts val="0"/>
              </a:spcAft>
              <a:buClr>
                <a:schemeClr val="dk1"/>
              </a:buClr>
              <a:buSzPts val="2800"/>
              <a:buChar char="•"/>
            </a:pPr>
            <a:r>
              <a:rPr lang="en-IN" dirty="0"/>
              <a:t>Circular Double Link List</a:t>
            </a:r>
            <a:endParaRPr dirty="0"/>
          </a:p>
          <a:p>
            <a:pPr marL="685800" lvl="1" indent="-228600" algn="l" rtl="0">
              <a:lnSpc>
                <a:spcPct val="90000"/>
              </a:lnSpc>
              <a:spcBef>
                <a:spcPts val="500"/>
              </a:spcBef>
              <a:spcAft>
                <a:spcPts val="0"/>
              </a:spcAft>
              <a:buClr>
                <a:schemeClr val="dk1"/>
              </a:buClr>
              <a:buSzPts val="2400"/>
              <a:buChar char="•"/>
            </a:pPr>
            <a:r>
              <a:rPr lang="en-IN" dirty="0"/>
              <a:t>Double Link List which is circular</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Common Operations On Single LL</a:t>
            </a:r>
            <a:endParaRPr dirty="0"/>
          </a:p>
        </p:txBody>
      </p:sp>
      <p:sp>
        <p:nvSpPr>
          <p:cNvPr id="372" name="Google Shape;372;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dirty="0"/>
              <a:t>Creation of LL</a:t>
            </a:r>
            <a:endParaRPr dirty="0"/>
          </a:p>
          <a:p>
            <a:pPr marL="228600" lvl="0" indent="-228600" algn="l" rtl="0">
              <a:lnSpc>
                <a:spcPct val="90000"/>
              </a:lnSpc>
              <a:spcBef>
                <a:spcPts val="1000"/>
              </a:spcBef>
              <a:spcAft>
                <a:spcPts val="0"/>
              </a:spcAft>
              <a:buClr>
                <a:schemeClr val="dk1"/>
              </a:buClr>
              <a:buSzPts val="2800"/>
              <a:buChar char="•"/>
            </a:pPr>
            <a:r>
              <a:rPr lang="en-IN" dirty="0"/>
              <a:t>Insertion of Data</a:t>
            </a:r>
            <a:endParaRPr dirty="0"/>
          </a:p>
          <a:p>
            <a:pPr marL="228600" lvl="0" indent="-228600" algn="l" rtl="0">
              <a:lnSpc>
                <a:spcPct val="90000"/>
              </a:lnSpc>
              <a:spcBef>
                <a:spcPts val="1000"/>
              </a:spcBef>
              <a:spcAft>
                <a:spcPts val="0"/>
              </a:spcAft>
              <a:buClr>
                <a:schemeClr val="dk1"/>
              </a:buClr>
              <a:buSzPts val="2800"/>
              <a:buChar char="•"/>
            </a:pPr>
            <a:r>
              <a:rPr lang="en-IN" dirty="0"/>
              <a:t>Traversal</a:t>
            </a:r>
            <a:endParaRPr dirty="0"/>
          </a:p>
          <a:p>
            <a:pPr marL="228600" lvl="0" indent="-228600" algn="l" rtl="0">
              <a:lnSpc>
                <a:spcPct val="90000"/>
              </a:lnSpc>
              <a:spcBef>
                <a:spcPts val="1000"/>
              </a:spcBef>
              <a:spcAft>
                <a:spcPts val="0"/>
              </a:spcAft>
              <a:buClr>
                <a:schemeClr val="dk1"/>
              </a:buClr>
              <a:buSzPts val="2800"/>
              <a:buChar char="•"/>
            </a:pPr>
            <a:r>
              <a:rPr lang="en-IN" dirty="0"/>
              <a:t>Searching a given Value</a:t>
            </a:r>
            <a:endParaRPr dirty="0"/>
          </a:p>
          <a:p>
            <a:pPr marL="228600" lvl="0" indent="-228600" algn="l" rtl="0">
              <a:lnSpc>
                <a:spcPct val="90000"/>
              </a:lnSpc>
              <a:spcBef>
                <a:spcPts val="1000"/>
              </a:spcBef>
              <a:spcAft>
                <a:spcPts val="0"/>
              </a:spcAft>
              <a:buClr>
                <a:schemeClr val="dk1"/>
              </a:buClr>
              <a:buSzPts val="2800"/>
              <a:buChar char="•"/>
            </a:pPr>
            <a:r>
              <a:rPr lang="en-IN" dirty="0"/>
              <a:t>Deletion of Node</a:t>
            </a:r>
            <a:endParaRPr dirty="0"/>
          </a:p>
          <a:p>
            <a:pPr marL="228600" lvl="0" indent="-228600" algn="l" rtl="0">
              <a:lnSpc>
                <a:spcPct val="90000"/>
              </a:lnSpc>
              <a:spcBef>
                <a:spcPts val="1000"/>
              </a:spcBef>
              <a:spcAft>
                <a:spcPts val="0"/>
              </a:spcAft>
              <a:buClr>
                <a:schemeClr val="dk1"/>
              </a:buClr>
              <a:buSzPts val="2800"/>
              <a:buChar char="•"/>
            </a:pPr>
            <a:r>
              <a:rPr lang="en-IN" dirty="0"/>
              <a:t>Deletion of Linked List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Creation</a:t>
            </a:r>
            <a:endParaRPr/>
          </a:p>
        </p:txBody>
      </p:sp>
      <p:sp>
        <p:nvSpPr>
          <p:cNvPr id="378" name="Google Shape;378;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IN" dirty="0" err="1"/>
              <a:t>CreateSingleLL</a:t>
            </a:r>
            <a:r>
              <a:rPr lang="en-IN" dirty="0"/>
              <a:t>(</a:t>
            </a:r>
            <a:r>
              <a:rPr lang="en-IN" dirty="0" err="1"/>
              <a:t>nodeValue</a:t>
            </a:r>
            <a:r>
              <a:rPr lang="en-IN" dirty="0"/>
              <a:t>)</a:t>
            </a:r>
            <a:endParaRPr dirty="0"/>
          </a:p>
          <a:p>
            <a:pPr marL="0" lvl="0" indent="0" algn="l" rtl="0">
              <a:lnSpc>
                <a:spcPct val="90000"/>
              </a:lnSpc>
              <a:spcBef>
                <a:spcPts val="1000"/>
              </a:spcBef>
              <a:spcAft>
                <a:spcPts val="0"/>
              </a:spcAft>
              <a:buClr>
                <a:schemeClr val="dk1"/>
              </a:buClr>
              <a:buSzPct val="100000"/>
              <a:buNone/>
            </a:pPr>
            <a:r>
              <a:rPr lang="en-IN" dirty="0"/>
              <a:t>	create head, tail initial value as Null ---- O(1)</a:t>
            </a:r>
            <a:endParaRPr dirty="0"/>
          </a:p>
          <a:p>
            <a:pPr marL="0" indent="0">
              <a:buSzPct val="100000"/>
              <a:buNone/>
            </a:pPr>
            <a:r>
              <a:rPr lang="en-IN" dirty="0"/>
              <a:t>	create a blank node ------------------------- O(1)</a:t>
            </a:r>
            <a:endParaRPr dirty="0"/>
          </a:p>
          <a:p>
            <a:pPr marL="0" indent="0">
              <a:buSzPct val="100000"/>
              <a:buNone/>
            </a:pPr>
            <a:r>
              <a:rPr lang="en-IN" dirty="0"/>
              <a:t>	</a:t>
            </a:r>
            <a:r>
              <a:rPr lang="en-IN" dirty="0" err="1"/>
              <a:t>node.data</a:t>
            </a:r>
            <a:r>
              <a:rPr lang="en-IN" dirty="0"/>
              <a:t> = </a:t>
            </a:r>
            <a:r>
              <a:rPr lang="en-IN" dirty="0" err="1"/>
              <a:t>nodeValue</a:t>
            </a:r>
            <a:r>
              <a:rPr lang="en-IN" dirty="0"/>
              <a:t> -------------------- O(1)</a:t>
            </a:r>
            <a:endParaRPr dirty="0"/>
          </a:p>
          <a:p>
            <a:pPr marL="0" indent="0">
              <a:buSzPct val="100000"/>
              <a:buNone/>
            </a:pPr>
            <a:r>
              <a:rPr lang="en-IN" dirty="0"/>
              <a:t>	</a:t>
            </a:r>
            <a:r>
              <a:rPr lang="en-IN" dirty="0" err="1"/>
              <a:t>node.next</a:t>
            </a:r>
            <a:r>
              <a:rPr lang="en-IN" dirty="0"/>
              <a:t> = None --------------------------- O(1)</a:t>
            </a:r>
          </a:p>
          <a:p>
            <a:pPr marL="0" indent="0">
              <a:buSzPct val="100000"/>
              <a:buNone/>
            </a:pPr>
            <a:r>
              <a:rPr lang="en-IN" dirty="0"/>
              <a:t>	head = Node ---------------------------------- O(1)</a:t>
            </a:r>
            <a:endParaRPr dirty="0"/>
          </a:p>
          <a:p>
            <a:pPr marL="0" indent="0">
              <a:buSzPct val="100000"/>
              <a:buNone/>
            </a:pPr>
            <a:r>
              <a:rPr lang="en-IN" dirty="0"/>
              <a:t>	tail = Node ------------------------------------- O(1)</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IN" dirty="0"/>
              <a:t>Time Complexity – O(1)</a:t>
            </a:r>
            <a:endParaRPr dirty="0"/>
          </a:p>
          <a:p>
            <a:pPr marL="0" lvl="0" indent="0" algn="l" rtl="0">
              <a:lnSpc>
                <a:spcPct val="90000"/>
              </a:lnSpc>
              <a:spcBef>
                <a:spcPts val="1000"/>
              </a:spcBef>
              <a:spcAft>
                <a:spcPts val="0"/>
              </a:spcAft>
              <a:buClr>
                <a:schemeClr val="dk1"/>
              </a:buClr>
              <a:buSzPct val="100000"/>
              <a:buNone/>
            </a:pPr>
            <a:r>
              <a:rPr lang="en-IN" dirty="0"/>
              <a:t>Space Complexity – O(1)</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Insertion</a:t>
            </a:r>
            <a:endParaRPr dirty="0"/>
          </a:p>
        </p:txBody>
      </p:sp>
      <p:sp>
        <p:nvSpPr>
          <p:cNvPr id="384" name="Google Shape;384;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mj-lt"/>
              <a:buAutoNum type="arabicPeriod"/>
            </a:pPr>
            <a:r>
              <a:rPr lang="en-IN" dirty="0"/>
              <a:t>New Node at start of the Link List (before head)</a:t>
            </a:r>
            <a:endParaRPr dirty="0"/>
          </a:p>
          <a:p>
            <a:pPr marL="514350" lvl="0" indent="-514350" algn="l" rtl="0">
              <a:lnSpc>
                <a:spcPct val="90000"/>
              </a:lnSpc>
              <a:spcBef>
                <a:spcPts val="1000"/>
              </a:spcBef>
              <a:spcAft>
                <a:spcPts val="0"/>
              </a:spcAft>
              <a:buClr>
                <a:schemeClr val="dk1"/>
              </a:buClr>
              <a:buSzPts val="2800"/>
              <a:buFont typeface="+mj-lt"/>
              <a:buAutoNum type="arabicPeriod"/>
            </a:pPr>
            <a:r>
              <a:rPr lang="en-IN" dirty="0"/>
              <a:t>New Node at end of the Link List (after tail)</a:t>
            </a:r>
            <a:endParaRPr dirty="0"/>
          </a:p>
          <a:p>
            <a:pPr marL="514350" lvl="0" indent="-514350" algn="l" rtl="0">
              <a:lnSpc>
                <a:spcPct val="90000"/>
              </a:lnSpc>
              <a:spcBef>
                <a:spcPts val="1000"/>
              </a:spcBef>
              <a:spcAft>
                <a:spcPts val="0"/>
              </a:spcAft>
              <a:buClr>
                <a:schemeClr val="dk1"/>
              </a:buClr>
              <a:buSzPts val="2800"/>
              <a:buFont typeface="+mj-lt"/>
              <a:buAutoNum type="arabicPeriod"/>
            </a:pPr>
            <a:r>
              <a:rPr lang="en-IN" dirty="0"/>
              <a:t>New Node at specific location</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0"/>
          <p:cNvSpPr txBox="1">
            <a:spLocks noGrp="1"/>
          </p:cNvSpPr>
          <p:nvPr>
            <p:ph type="title"/>
          </p:nvPr>
        </p:nvSpPr>
        <p:spPr>
          <a:xfrm>
            <a:off x="838200" y="365126"/>
            <a:ext cx="10515600" cy="85966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Insert</a:t>
            </a:r>
            <a:endParaRPr dirty="0"/>
          </a:p>
        </p:txBody>
      </p:sp>
      <p:sp>
        <p:nvSpPr>
          <p:cNvPr id="390" name="Google Shape;390;p30"/>
          <p:cNvSpPr txBox="1">
            <a:spLocks noGrp="1"/>
          </p:cNvSpPr>
          <p:nvPr>
            <p:ph type="body" idx="1"/>
          </p:nvPr>
        </p:nvSpPr>
        <p:spPr>
          <a:xfrm>
            <a:off x="838200" y="1115736"/>
            <a:ext cx="5839437" cy="5662569"/>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dirty="0" err="1"/>
              <a:t>InsertLinkList</a:t>
            </a:r>
            <a:r>
              <a:rPr lang="en-IN" dirty="0"/>
              <a:t>(head, </a:t>
            </a:r>
            <a:r>
              <a:rPr lang="en-IN" dirty="0" err="1"/>
              <a:t>nodeValue</a:t>
            </a:r>
            <a:r>
              <a:rPr lang="en-IN" dirty="0"/>
              <a:t>, Location)</a:t>
            </a:r>
            <a:endParaRPr dirty="0"/>
          </a:p>
          <a:p>
            <a:pPr marL="0" lvl="0" indent="0" algn="l" rtl="0">
              <a:lnSpc>
                <a:spcPct val="90000"/>
              </a:lnSpc>
              <a:spcBef>
                <a:spcPts val="1000"/>
              </a:spcBef>
              <a:spcAft>
                <a:spcPts val="0"/>
              </a:spcAft>
              <a:buClr>
                <a:schemeClr val="dk1"/>
              </a:buClr>
              <a:buSzPct val="100000"/>
              <a:buNone/>
            </a:pPr>
            <a:r>
              <a:rPr lang="en-IN" dirty="0"/>
              <a:t>	create a blank Node</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node.Value</a:t>
            </a:r>
            <a:r>
              <a:rPr lang="en-IN" dirty="0"/>
              <a:t> = </a:t>
            </a:r>
            <a:r>
              <a:rPr lang="en-IN" dirty="0" err="1"/>
              <a:t>nodeValue</a:t>
            </a:r>
            <a:endParaRPr dirty="0"/>
          </a:p>
          <a:p>
            <a:pPr marL="0" lvl="0" indent="0" algn="l" rtl="0">
              <a:lnSpc>
                <a:spcPct val="90000"/>
              </a:lnSpc>
              <a:spcBef>
                <a:spcPts val="1000"/>
              </a:spcBef>
              <a:spcAft>
                <a:spcPts val="0"/>
              </a:spcAft>
              <a:buClr>
                <a:schemeClr val="dk1"/>
              </a:buClr>
              <a:buSzPct val="100000"/>
              <a:buNone/>
            </a:pPr>
            <a:r>
              <a:rPr lang="en-IN" dirty="0"/>
              <a:t>	if not </a:t>
            </a:r>
            <a:r>
              <a:rPr lang="en-IN" dirty="0" err="1"/>
              <a:t>existsLL</a:t>
            </a:r>
            <a:r>
              <a:rPr lang="en-IN" dirty="0"/>
              <a:t>()</a:t>
            </a:r>
            <a:endParaRPr dirty="0"/>
          </a:p>
          <a:p>
            <a:pPr marL="0" lvl="0" indent="0" algn="l" rtl="0">
              <a:lnSpc>
                <a:spcPct val="90000"/>
              </a:lnSpc>
              <a:spcBef>
                <a:spcPts val="1000"/>
              </a:spcBef>
              <a:spcAft>
                <a:spcPts val="0"/>
              </a:spcAft>
              <a:buClr>
                <a:schemeClr val="dk1"/>
              </a:buClr>
              <a:buSzPct val="100000"/>
              <a:buNone/>
            </a:pPr>
            <a:r>
              <a:rPr lang="en-IN" dirty="0"/>
              <a:t>		return error</a:t>
            </a:r>
            <a:endParaRPr dirty="0"/>
          </a:p>
          <a:p>
            <a:pPr marL="0" lvl="0" indent="0" algn="l" rtl="0">
              <a:lnSpc>
                <a:spcPct val="90000"/>
              </a:lnSpc>
              <a:spcBef>
                <a:spcPts val="1000"/>
              </a:spcBef>
              <a:spcAft>
                <a:spcPts val="0"/>
              </a:spcAft>
              <a:buClr>
                <a:schemeClr val="dk1"/>
              </a:buClr>
              <a:buSzPct val="100000"/>
              <a:buNone/>
            </a:pPr>
            <a:r>
              <a:rPr lang="en-IN" dirty="0"/>
              <a:t>	else if location is 0 </a:t>
            </a:r>
            <a:r>
              <a:rPr lang="en-US" dirty="0"/>
              <a:t>//First Node</a:t>
            </a:r>
          </a:p>
          <a:p>
            <a:pPr marL="0" lvl="0" indent="0" algn="l" rtl="0">
              <a:lnSpc>
                <a:spcPct val="90000"/>
              </a:lnSpc>
              <a:spcBef>
                <a:spcPts val="1000"/>
              </a:spcBef>
              <a:spcAft>
                <a:spcPts val="0"/>
              </a:spcAft>
              <a:buClr>
                <a:schemeClr val="dk1"/>
              </a:buClr>
              <a:buSzPct val="100000"/>
              <a:buNone/>
            </a:pPr>
            <a:r>
              <a:rPr lang="en-US" dirty="0"/>
              <a:t>		</a:t>
            </a:r>
            <a:r>
              <a:rPr lang="en-US" dirty="0" err="1"/>
              <a:t>newNode.next</a:t>
            </a:r>
            <a:r>
              <a:rPr lang="en-US" dirty="0"/>
              <a:t> = head</a:t>
            </a:r>
          </a:p>
          <a:p>
            <a:pPr marL="0" lvl="0" indent="0" algn="l" rtl="0">
              <a:lnSpc>
                <a:spcPct val="90000"/>
              </a:lnSpc>
              <a:spcBef>
                <a:spcPts val="1000"/>
              </a:spcBef>
              <a:spcAft>
                <a:spcPts val="0"/>
              </a:spcAft>
              <a:buClr>
                <a:schemeClr val="dk1"/>
              </a:buClr>
              <a:buSzPct val="100000"/>
              <a:buNone/>
            </a:pPr>
            <a:r>
              <a:rPr lang="en-IN" dirty="0"/>
              <a:t>		head = </a:t>
            </a:r>
            <a:r>
              <a:rPr lang="en-IN" dirty="0" err="1"/>
              <a:t>newNode</a:t>
            </a:r>
            <a:endParaRPr dirty="0"/>
          </a:p>
          <a:p>
            <a:pPr marL="0" lvl="0" indent="0" algn="l" rtl="0">
              <a:lnSpc>
                <a:spcPct val="90000"/>
              </a:lnSpc>
              <a:spcBef>
                <a:spcPts val="1000"/>
              </a:spcBef>
              <a:spcAft>
                <a:spcPts val="0"/>
              </a:spcAft>
              <a:buClr>
                <a:schemeClr val="dk1"/>
              </a:buClr>
              <a:buSzPct val="100000"/>
              <a:buNone/>
            </a:pPr>
            <a:r>
              <a:rPr lang="en-IN" dirty="0"/>
              <a:t>	else if location equals last</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newNode.next</a:t>
            </a:r>
            <a:r>
              <a:rPr lang="en-IN" dirty="0"/>
              <a:t> = null</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tail.next</a:t>
            </a:r>
            <a:r>
              <a:rPr lang="en-IN" dirty="0"/>
              <a:t> = </a:t>
            </a:r>
            <a:r>
              <a:rPr lang="en-IN" dirty="0" err="1"/>
              <a:t>newNode</a:t>
            </a:r>
            <a:endParaRPr dirty="0"/>
          </a:p>
          <a:p>
            <a:pPr marL="0" lvl="0" indent="0" algn="l" rtl="0">
              <a:lnSpc>
                <a:spcPct val="90000"/>
              </a:lnSpc>
              <a:spcBef>
                <a:spcPts val="1000"/>
              </a:spcBef>
              <a:spcAft>
                <a:spcPts val="0"/>
              </a:spcAft>
              <a:buClr>
                <a:schemeClr val="dk1"/>
              </a:buClr>
              <a:buSzPct val="100000"/>
              <a:buNone/>
            </a:pPr>
            <a:r>
              <a:rPr lang="en-IN" dirty="0"/>
              <a:t>		tail = </a:t>
            </a:r>
            <a:r>
              <a:rPr lang="en-IN" dirty="0" err="1"/>
              <a:t>newNode</a:t>
            </a:r>
            <a:endParaRPr dirty="0"/>
          </a:p>
          <a:p>
            <a:pPr marL="0" lvl="0" indent="0" algn="l" rtl="0">
              <a:lnSpc>
                <a:spcPct val="90000"/>
              </a:lnSpc>
              <a:spcBef>
                <a:spcPts val="1000"/>
              </a:spcBef>
              <a:spcAft>
                <a:spcPts val="0"/>
              </a:spcAft>
              <a:buClr>
                <a:schemeClr val="dk1"/>
              </a:buClr>
              <a:buSzPct val="100000"/>
              <a:buNone/>
            </a:pPr>
            <a:r>
              <a:rPr lang="en-IN" dirty="0"/>
              <a:t>	else</a:t>
            </a:r>
            <a:endParaRPr dirty="0"/>
          </a:p>
          <a:p>
            <a:pPr marL="0" lvl="0" indent="0" algn="l" rtl="0">
              <a:lnSpc>
                <a:spcPct val="90000"/>
              </a:lnSpc>
              <a:spcBef>
                <a:spcPts val="1000"/>
              </a:spcBef>
              <a:spcAft>
                <a:spcPts val="0"/>
              </a:spcAft>
              <a:buClr>
                <a:schemeClr val="dk1"/>
              </a:buClr>
              <a:buSzPct val="100000"/>
              <a:buNone/>
            </a:pPr>
            <a:r>
              <a:rPr lang="en-IN" dirty="0"/>
              <a:t>		loop </a:t>
            </a:r>
            <a:r>
              <a:rPr lang="en-IN" dirty="0" err="1"/>
              <a:t>tempNode</a:t>
            </a:r>
            <a:r>
              <a:rPr lang="en-IN" dirty="0"/>
              <a:t> = 0 to location – 1</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newNode.next</a:t>
            </a:r>
            <a:r>
              <a:rPr lang="en-IN" dirty="0"/>
              <a:t> = </a:t>
            </a:r>
            <a:r>
              <a:rPr lang="en-IN" dirty="0" err="1"/>
              <a:t>tempNode.next</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tempNode.next</a:t>
            </a:r>
            <a:r>
              <a:rPr lang="en-IN" dirty="0"/>
              <a:t> = </a:t>
            </a:r>
            <a:r>
              <a:rPr lang="en-IN" dirty="0" err="1"/>
              <a:t>newNode</a:t>
            </a:r>
            <a:endParaRPr dirty="0"/>
          </a:p>
          <a:p>
            <a:pPr marL="0" lvl="0" indent="0" algn="l" rtl="0">
              <a:lnSpc>
                <a:spcPct val="90000"/>
              </a:lnSpc>
              <a:spcBef>
                <a:spcPts val="1000"/>
              </a:spcBef>
              <a:spcAft>
                <a:spcPts val="0"/>
              </a:spcAft>
              <a:buClr>
                <a:schemeClr val="dk1"/>
              </a:buClr>
              <a:buSzPct val="100000"/>
              <a:buNone/>
            </a:pPr>
            <a:r>
              <a:rPr lang="en-IN" dirty="0"/>
              <a:t>	</a:t>
            </a:r>
            <a:endParaRPr dirty="0"/>
          </a:p>
        </p:txBody>
      </p:sp>
      <p:sp>
        <p:nvSpPr>
          <p:cNvPr id="391" name="Google Shape;391;p30"/>
          <p:cNvSpPr txBox="1"/>
          <p:nvPr/>
        </p:nvSpPr>
        <p:spPr>
          <a:xfrm>
            <a:off x="8157594" y="1342239"/>
            <a:ext cx="31962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Arial"/>
                <a:ea typeface="Arial"/>
                <a:cs typeface="Arial"/>
                <a:sym typeface="Arial"/>
              </a:rPr>
              <a:t>Time Complexity : O(n)</a:t>
            </a:r>
            <a:endParaRPr dirty="0"/>
          </a:p>
          <a:p>
            <a:pPr marL="0" marR="0" lvl="0" indent="0" algn="l" rtl="0">
              <a:spcBef>
                <a:spcPts val="0"/>
              </a:spcBef>
              <a:spcAft>
                <a:spcPts val="0"/>
              </a:spcAft>
              <a:buNone/>
            </a:pPr>
            <a:r>
              <a:rPr lang="en-IN" sz="1800" dirty="0">
                <a:solidFill>
                  <a:schemeClr val="dk1"/>
                </a:solidFill>
                <a:latin typeface="Arial"/>
                <a:ea typeface="Arial"/>
                <a:cs typeface="Arial"/>
                <a:sym typeface="Arial"/>
              </a:rPr>
              <a:t>Space Complexity : O(1)</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Traversal</a:t>
            </a:r>
            <a:endParaRPr dirty="0"/>
          </a:p>
        </p:txBody>
      </p:sp>
      <p:sp>
        <p:nvSpPr>
          <p:cNvPr id="397" name="Google Shape;39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dirty="0"/>
              <a:t>Traversal(head):</a:t>
            </a:r>
            <a:endParaRPr dirty="0"/>
          </a:p>
          <a:p>
            <a:pPr marL="0" lvl="0" indent="0" algn="l" rtl="0">
              <a:lnSpc>
                <a:spcPct val="90000"/>
              </a:lnSpc>
              <a:spcBef>
                <a:spcPts val="1000"/>
              </a:spcBef>
              <a:spcAft>
                <a:spcPts val="0"/>
              </a:spcAft>
              <a:buClr>
                <a:schemeClr val="dk1"/>
              </a:buClr>
              <a:buSzPts val="2800"/>
              <a:buNone/>
            </a:pPr>
            <a:r>
              <a:rPr lang="en-IN" dirty="0"/>
              <a:t>	if !</a:t>
            </a:r>
            <a:r>
              <a:rPr lang="en-IN" dirty="0" err="1"/>
              <a:t>exsitsLL</a:t>
            </a:r>
            <a:r>
              <a:rPr lang="en-IN" dirty="0"/>
              <a:t>()</a:t>
            </a:r>
            <a:endParaRPr dirty="0"/>
          </a:p>
          <a:p>
            <a:pPr marL="0" lvl="0" indent="0" algn="l" rtl="0">
              <a:lnSpc>
                <a:spcPct val="90000"/>
              </a:lnSpc>
              <a:spcBef>
                <a:spcPts val="1000"/>
              </a:spcBef>
              <a:spcAft>
                <a:spcPts val="0"/>
              </a:spcAft>
              <a:buClr>
                <a:schemeClr val="dk1"/>
              </a:buClr>
              <a:buSzPts val="2800"/>
              <a:buNone/>
            </a:pPr>
            <a:r>
              <a:rPr lang="en-IN" dirty="0"/>
              <a:t>		return</a:t>
            </a:r>
            <a:endParaRPr dirty="0"/>
          </a:p>
          <a:p>
            <a:pPr marL="0" lvl="0" indent="0" algn="l" rtl="0">
              <a:lnSpc>
                <a:spcPct val="90000"/>
              </a:lnSpc>
              <a:spcBef>
                <a:spcPts val="1000"/>
              </a:spcBef>
              <a:spcAft>
                <a:spcPts val="0"/>
              </a:spcAft>
              <a:buClr>
                <a:schemeClr val="dk1"/>
              </a:buClr>
              <a:buSzPts val="2800"/>
              <a:buNone/>
            </a:pPr>
            <a:r>
              <a:rPr lang="en-IN" dirty="0"/>
              <a:t>	</a:t>
            </a:r>
            <a:r>
              <a:rPr lang="en-IN" dirty="0" err="1"/>
              <a:t>loop:head</a:t>
            </a:r>
            <a:r>
              <a:rPr lang="en-IN" dirty="0"/>
              <a:t> to tail</a:t>
            </a:r>
            <a:endParaRPr dirty="0"/>
          </a:p>
          <a:p>
            <a:pPr marL="0" lvl="0" indent="0" algn="l" rtl="0">
              <a:lnSpc>
                <a:spcPct val="90000"/>
              </a:lnSpc>
              <a:spcBef>
                <a:spcPts val="1000"/>
              </a:spcBef>
              <a:spcAft>
                <a:spcPts val="0"/>
              </a:spcAft>
              <a:buClr>
                <a:schemeClr val="dk1"/>
              </a:buClr>
              <a:buSzPts val="2800"/>
              <a:buNone/>
            </a:pPr>
            <a:r>
              <a:rPr lang="en-IN" dirty="0"/>
              <a:t>		print </a:t>
            </a:r>
            <a:r>
              <a:rPr lang="en-IN" dirty="0" err="1"/>
              <a:t>currentNode.value</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a:t>Time Complexity – O(n)</a:t>
            </a:r>
            <a:endParaRPr dirty="0"/>
          </a:p>
          <a:p>
            <a:pPr marL="0" lvl="0" indent="0" algn="l" rtl="0">
              <a:lnSpc>
                <a:spcPct val="90000"/>
              </a:lnSpc>
              <a:spcBef>
                <a:spcPts val="1000"/>
              </a:spcBef>
              <a:spcAft>
                <a:spcPts val="0"/>
              </a:spcAft>
              <a:buClr>
                <a:schemeClr val="dk1"/>
              </a:buClr>
              <a:buSzPts val="2800"/>
              <a:buNone/>
            </a:pPr>
            <a:r>
              <a:rPr lang="en-IN" dirty="0"/>
              <a:t>Space Complexity – O(1)</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Search For a given value</a:t>
            </a:r>
            <a:endParaRPr/>
          </a:p>
        </p:txBody>
      </p:sp>
      <p:sp>
        <p:nvSpPr>
          <p:cNvPr id="403" name="Google Shape;40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N" dirty="0"/>
              <a:t>Search(head, </a:t>
            </a:r>
            <a:r>
              <a:rPr lang="en-IN" dirty="0" err="1"/>
              <a:t>nodevalue</a:t>
            </a:r>
            <a:r>
              <a:rPr lang="en-IN" dirty="0"/>
              <a:t>)</a:t>
            </a:r>
            <a:endParaRPr dirty="0"/>
          </a:p>
          <a:p>
            <a:pPr marL="0" lvl="0" indent="0" algn="l" rtl="0">
              <a:lnSpc>
                <a:spcPct val="90000"/>
              </a:lnSpc>
              <a:spcBef>
                <a:spcPts val="1000"/>
              </a:spcBef>
              <a:spcAft>
                <a:spcPts val="0"/>
              </a:spcAft>
              <a:buClr>
                <a:schemeClr val="dk1"/>
              </a:buClr>
              <a:buSzPts val="2800"/>
              <a:buNone/>
            </a:pPr>
            <a:r>
              <a:rPr lang="en-IN" dirty="0"/>
              <a:t>	loop: head to tail</a:t>
            </a:r>
            <a:endParaRPr dirty="0"/>
          </a:p>
          <a:p>
            <a:pPr marL="0" lvl="0" indent="0" algn="l" rtl="0">
              <a:lnSpc>
                <a:spcPct val="90000"/>
              </a:lnSpc>
              <a:spcBef>
                <a:spcPts val="1000"/>
              </a:spcBef>
              <a:spcAft>
                <a:spcPts val="0"/>
              </a:spcAft>
              <a:buClr>
                <a:schemeClr val="dk1"/>
              </a:buClr>
              <a:buSzPts val="2800"/>
              <a:buNone/>
            </a:pPr>
            <a:r>
              <a:rPr lang="en-IN" dirty="0"/>
              <a:t>		if </a:t>
            </a:r>
            <a:r>
              <a:rPr lang="en-IN" dirty="0" err="1"/>
              <a:t>currentNode.value</a:t>
            </a:r>
            <a:r>
              <a:rPr lang="en-IN" dirty="0"/>
              <a:t> == </a:t>
            </a:r>
            <a:r>
              <a:rPr lang="en-IN" dirty="0" err="1"/>
              <a:t>nodeValue</a:t>
            </a:r>
            <a:endParaRPr dirty="0"/>
          </a:p>
          <a:p>
            <a:pPr marL="0" lvl="0" indent="0" algn="l" rtl="0">
              <a:lnSpc>
                <a:spcPct val="90000"/>
              </a:lnSpc>
              <a:spcBef>
                <a:spcPts val="1000"/>
              </a:spcBef>
              <a:spcAft>
                <a:spcPts val="0"/>
              </a:spcAft>
              <a:buClr>
                <a:schemeClr val="dk1"/>
              </a:buClr>
              <a:buSzPts val="2800"/>
              <a:buNone/>
            </a:pPr>
            <a:r>
              <a:rPr lang="en-IN" dirty="0"/>
              <a:t>			print </a:t>
            </a:r>
            <a:r>
              <a:rPr lang="en-IN" dirty="0" err="1"/>
              <a:t>currentNode.value</a:t>
            </a:r>
            <a:endParaRPr dirty="0"/>
          </a:p>
          <a:p>
            <a:pPr marL="0" lvl="0" indent="0" algn="l" rtl="0">
              <a:lnSpc>
                <a:spcPct val="90000"/>
              </a:lnSpc>
              <a:spcBef>
                <a:spcPts val="1000"/>
              </a:spcBef>
              <a:spcAft>
                <a:spcPts val="0"/>
              </a:spcAft>
              <a:buClr>
                <a:schemeClr val="dk1"/>
              </a:buClr>
              <a:buSzPts val="2800"/>
              <a:buNone/>
            </a:pPr>
            <a:r>
              <a:rPr lang="en-IN" dirty="0"/>
              <a:t>			return</a:t>
            </a:r>
            <a:endParaRPr dirty="0"/>
          </a:p>
          <a:p>
            <a:pPr marL="0" lvl="0" indent="0" algn="l" rtl="0">
              <a:lnSpc>
                <a:spcPct val="90000"/>
              </a:lnSpc>
              <a:spcBef>
                <a:spcPts val="1000"/>
              </a:spcBef>
              <a:spcAft>
                <a:spcPts val="0"/>
              </a:spcAft>
              <a:buClr>
                <a:schemeClr val="dk1"/>
              </a:buClr>
              <a:buSzPts val="2800"/>
              <a:buNone/>
            </a:pPr>
            <a:r>
              <a:rPr lang="en-IN" dirty="0"/>
              <a:t>	return value not found</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a:t>Time Complexity : O(n)</a:t>
            </a:r>
            <a:endParaRPr dirty="0"/>
          </a:p>
          <a:p>
            <a:pPr marL="0" lvl="0" indent="0" algn="l" rtl="0">
              <a:lnSpc>
                <a:spcPct val="90000"/>
              </a:lnSpc>
              <a:spcBef>
                <a:spcPts val="1000"/>
              </a:spcBef>
              <a:spcAft>
                <a:spcPts val="0"/>
              </a:spcAft>
              <a:buClr>
                <a:schemeClr val="dk1"/>
              </a:buClr>
              <a:buSzPts val="2800"/>
              <a:buNone/>
            </a:pPr>
            <a:r>
              <a:rPr lang="en-IN" dirty="0"/>
              <a:t>Space Complexity : O(1)</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e74095e65b_0_81"/>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100"/>
              <a:buFont typeface="Arial"/>
              <a:buNone/>
            </a:pPr>
            <a:r>
              <a:rPr lang="en-IN" sz="3600" b="1">
                <a:solidFill>
                  <a:srgbClr val="15294B"/>
                </a:solidFill>
                <a:latin typeface="Poppins"/>
                <a:ea typeface="Poppins"/>
                <a:cs typeface="Poppins"/>
                <a:sym typeface="Poppins"/>
              </a:rPr>
              <a:t>Why so many DS?</a:t>
            </a:r>
            <a:endParaRPr sz="3600" b="1">
              <a:solidFill>
                <a:srgbClr val="15294B"/>
              </a:solidFill>
              <a:latin typeface="Poppins"/>
              <a:ea typeface="Poppins"/>
              <a:cs typeface="Poppins"/>
              <a:sym typeface="Poppins"/>
            </a:endParaRPr>
          </a:p>
        </p:txBody>
      </p:sp>
      <p:sp>
        <p:nvSpPr>
          <p:cNvPr id="134" name="Google Shape;134;ge74095e65b_0_81"/>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Each DS has its own property</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This property is generally unique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Based on the problem statement we select which DS to use</a:t>
            </a:r>
            <a:endParaRPr sz="1800" dirty="0">
              <a:solidFill>
                <a:srgbClr val="15294B"/>
              </a:solidFill>
              <a:latin typeface="Poppins"/>
              <a:ea typeface="Poppins"/>
              <a:cs typeface="Poppins"/>
              <a:sym typeface="Poppins"/>
            </a:endParaRPr>
          </a:p>
        </p:txBody>
      </p:sp>
      <p:sp>
        <p:nvSpPr>
          <p:cNvPr id="135" name="Google Shape;135;ge74095e65b_0_81"/>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e74095e65b_0_81"/>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Delete a node</a:t>
            </a:r>
            <a:endParaRPr/>
          </a:p>
        </p:txBody>
      </p:sp>
      <p:sp>
        <p:nvSpPr>
          <p:cNvPr id="409" name="Google Shape;409;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dirty="0"/>
              <a:t>Delete first Node</a:t>
            </a:r>
          </a:p>
          <a:p>
            <a:pPr marL="685800" lvl="1" indent="-228600">
              <a:spcBef>
                <a:spcPts val="0"/>
              </a:spcBef>
              <a:buSzPts val="2800"/>
            </a:pPr>
            <a:r>
              <a:rPr lang="en-IN" dirty="0"/>
              <a:t>When more than one node</a:t>
            </a:r>
          </a:p>
          <a:p>
            <a:pPr marL="685800" lvl="1" indent="-228600">
              <a:spcBef>
                <a:spcPts val="0"/>
              </a:spcBef>
              <a:buSzPts val="2800"/>
            </a:pPr>
            <a:r>
              <a:rPr lang="en-IN" dirty="0"/>
              <a:t>When only one node</a:t>
            </a:r>
            <a:endParaRPr dirty="0"/>
          </a:p>
          <a:p>
            <a:pPr marL="228600" lvl="0" indent="-228600" algn="l" rtl="0">
              <a:lnSpc>
                <a:spcPct val="90000"/>
              </a:lnSpc>
              <a:spcBef>
                <a:spcPts val="1000"/>
              </a:spcBef>
              <a:spcAft>
                <a:spcPts val="0"/>
              </a:spcAft>
              <a:buClr>
                <a:schemeClr val="dk1"/>
              </a:buClr>
              <a:buSzPts val="2800"/>
              <a:buChar char="•"/>
            </a:pPr>
            <a:r>
              <a:rPr lang="en-IN" dirty="0"/>
              <a:t>Delete last Node</a:t>
            </a:r>
          </a:p>
          <a:p>
            <a:pPr marL="685800" lvl="1" indent="-228600">
              <a:spcBef>
                <a:spcPts val="1000"/>
              </a:spcBef>
              <a:buSzPts val="2800"/>
            </a:pPr>
            <a:r>
              <a:rPr lang="en-IN" dirty="0"/>
              <a:t>When more than one node</a:t>
            </a:r>
          </a:p>
          <a:p>
            <a:pPr marL="685800" lvl="1" indent="-228600">
              <a:spcBef>
                <a:spcPts val="1000"/>
              </a:spcBef>
              <a:buSzPts val="2800"/>
            </a:pPr>
            <a:r>
              <a:rPr lang="en-IN" dirty="0"/>
              <a:t>When only one node</a:t>
            </a:r>
            <a:endParaRPr dirty="0"/>
          </a:p>
          <a:p>
            <a:pPr marL="228600" lvl="0" indent="-228600" algn="l" rtl="0">
              <a:lnSpc>
                <a:spcPct val="90000"/>
              </a:lnSpc>
              <a:spcBef>
                <a:spcPts val="1000"/>
              </a:spcBef>
              <a:spcAft>
                <a:spcPts val="0"/>
              </a:spcAft>
              <a:buClr>
                <a:schemeClr val="dk1"/>
              </a:buClr>
              <a:buSzPts val="2800"/>
              <a:buChar char="•"/>
            </a:pPr>
            <a:r>
              <a:rPr lang="en-IN" dirty="0"/>
              <a:t>Delete Middle Node</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838200" y="113455"/>
            <a:ext cx="10515600" cy="9687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Delete…</a:t>
            </a:r>
            <a:endParaRPr/>
          </a:p>
        </p:txBody>
      </p:sp>
      <p:sp>
        <p:nvSpPr>
          <p:cNvPr id="415" name="Google Shape;415;p34"/>
          <p:cNvSpPr txBox="1">
            <a:spLocks noGrp="1"/>
          </p:cNvSpPr>
          <p:nvPr>
            <p:ph type="body" idx="1"/>
          </p:nvPr>
        </p:nvSpPr>
        <p:spPr>
          <a:xfrm>
            <a:off x="838199" y="1325460"/>
            <a:ext cx="7834551" cy="5279525"/>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en-IN" dirty="0" err="1"/>
              <a:t>DeletionOfNode</a:t>
            </a:r>
            <a:r>
              <a:rPr lang="en-IN" dirty="0"/>
              <a:t>(head, location)</a:t>
            </a:r>
            <a:endParaRPr dirty="0"/>
          </a:p>
          <a:p>
            <a:pPr marL="0" lvl="0" indent="0" algn="l" rtl="0">
              <a:lnSpc>
                <a:spcPct val="90000"/>
              </a:lnSpc>
              <a:spcBef>
                <a:spcPts val="1000"/>
              </a:spcBef>
              <a:spcAft>
                <a:spcPts val="0"/>
              </a:spcAft>
              <a:buClr>
                <a:schemeClr val="dk1"/>
              </a:buClr>
              <a:buSzPct val="100000"/>
              <a:buNone/>
            </a:pPr>
            <a:r>
              <a:rPr lang="en-IN" dirty="0"/>
              <a:t>	if !</a:t>
            </a:r>
            <a:r>
              <a:rPr lang="en-IN" dirty="0" err="1"/>
              <a:t>exisitLL</a:t>
            </a:r>
            <a:r>
              <a:rPr lang="en-IN" dirty="0"/>
              <a:t>()</a:t>
            </a:r>
            <a:endParaRPr dirty="0"/>
          </a:p>
          <a:p>
            <a:pPr marL="0" lvl="0" indent="0" algn="l" rtl="0">
              <a:lnSpc>
                <a:spcPct val="90000"/>
              </a:lnSpc>
              <a:spcBef>
                <a:spcPts val="1000"/>
              </a:spcBef>
              <a:spcAft>
                <a:spcPts val="0"/>
              </a:spcAft>
              <a:buClr>
                <a:schemeClr val="dk1"/>
              </a:buClr>
              <a:buSzPct val="100000"/>
              <a:buNone/>
            </a:pPr>
            <a:r>
              <a:rPr lang="en-IN" dirty="0"/>
              <a:t>		return error</a:t>
            </a:r>
            <a:endParaRPr dirty="0"/>
          </a:p>
          <a:p>
            <a:pPr marL="0" lvl="0" indent="0" algn="l" rtl="0">
              <a:lnSpc>
                <a:spcPct val="90000"/>
              </a:lnSpc>
              <a:spcBef>
                <a:spcPts val="1000"/>
              </a:spcBef>
              <a:spcAft>
                <a:spcPts val="0"/>
              </a:spcAft>
              <a:buClr>
                <a:schemeClr val="dk1"/>
              </a:buClr>
              <a:buSzPct val="100000"/>
              <a:buNone/>
            </a:pPr>
            <a:r>
              <a:rPr lang="en-IN" dirty="0"/>
              <a:t>	if location == 0</a:t>
            </a:r>
            <a:endParaRPr dirty="0"/>
          </a:p>
          <a:p>
            <a:pPr marL="0" lvl="0" indent="0" algn="l" rtl="0">
              <a:lnSpc>
                <a:spcPct val="90000"/>
              </a:lnSpc>
              <a:spcBef>
                <a:spcPts val="1000"/>
              </a:spcBef>
              <a:spcAft>
                <a:spcPts val="0"/>
              </a:spcAft>
              <a:buClr>
                <a:schemeClr val="dk1"/>
              </a:buClr>
              <a:buSzPct val="100000"/>
              <a:buNone/>
            </a:pPr>
            <a:r>
              <a:rPr lang="en-IN" dirty="0"/>
              <a:t>		head = </a:t>
            </a:r>
            <a:r>
              <a:rPr lang="en-IN" dirty="0" err="1"/>
              <a:t>head.next</a:t>
            </a:r>
            <a:endParaRPr dirty="0"/>
          </a:p>
          <a:p>
            <a:pPr marL="0" lvl="0" indent="0" algn="l" rtl="0">
              <a:lnSpc>
                <a:spcPct val="90000"/>
              </a:lnSpc>
              <a:spcBef>
                <a:spcPts val="1000"/>
              </a:spcBef>
              <a:spcAft>
                <a:spcPts val="0"/>
              </a:spcAft>
              <a:buClr>
                <a:schemeClr val="dk1"/>
              </a:buClr>
              <a:buSzPct val="100000"/>
              <a:buNone/>
            </a:pPr>
            <a:r>
              <a:rPr lang="en-IN" dirty="0"/>
              <a:t>		if this is the only element then update tail = null</a:t>
            </a:r>
            <a:endParaRPr dirty="0"/>
          </a:p>
          <a:p>
            <a:pPr marL="0" lvl="0" indent="0" algn="l" rtl="0">
              <a:lnSpc>
                <a:spcPct val="90000"/>
              </a:lnSpc>
              <a:spcBef>
                <a:spcPts val="1000"/>
              </a:spcBef>
              <a:spcAft>
                <a:spcPts val="0"/>
              </a:spcAft>
              <a:buClr>
                <a:schemeClr val="dk1"/>
              </a:buClr>
              <a:buSzPct val="100000"/>
              <a:buNone/>
            </a:pPr>
            <a:r>
              <a:rPr lang="en-IN" dirty="0"/>
              <a:t>	else if location &gt;= last</a:t>
            </a:r>
            <a:endParaRPr dirty="0"/>
          </a:p>
          <a:p>
            <a:pPr marL="0" lvl="0" indent="0" algn="l" rtl="0">
              <a:lnSpc>
                <a:spcPct val="90000"/>
              </a:lnSpc>
              <a:spcBef>
                <a:spcPts val="1000"/>
              </a:spcBef>
              <a:spcAft>
                <a:spcPts val="0"/>
              </a:spcAft>
              <a:buClr>
                <a:schemeClr val="dk1"/>
              </a:buClr>
              <a:buSzPct val="100000"/>
              <a:buNone/>
            </a:pPr>
            <a:r>
              <a:rPr lang="en-IN" dirty="0"/>
              <a:t>		if  only element then head=tail = null return</a:t>
            </a:r>
            <a:endParaRPr dirty="0"/>
          </a:p>
          <a:p>
            <a:pPr marL="0" lvl="0" indent="0" algn="l" rtl="0">
              <a:lnSpc>
                <a:spcPct val="90000"/>
              </a:lnSpc>
              <a:spcBef>
                <a:spcPts val="1000"/>
              </a:spcBef>
              <a:spcAft>
                <a:spcPts val="0"/>
              </a:spcAft>
              <a:buClr>
                <a:schemeClr val="dk1"/>
              </a:buClr>
              <a:buSzPct val="100000"/>
              <a:buNone/>
            </a:pPr>
            <a:r>
              <a:rPr lang="en-IN" dirty="0"/>
              <a:t>		loop </a:t>
            </a:r>
            <a:r>
              <a:rPr lang="en-IN" dirty="0" err="1"/>
              <a:t>tmpNode</a:t>
            </a:r>
            <a:r>
              <a:rPr lang="en-IN" dirty="0"/>
              <a:t> till 2</a:t>
            </a:r>
            <a:r>
              <a:rPr lang="en-IN" baseline="30000" dirty="0"/>
              <a:t>nd</a:t>
            </a:r>
            <a:r>
              <a:rPr lang="en-IN" dirty="0"/>
              <a:t> last element</a:t>
            </a:r>
            <a:endParaRPr dirty="0"/>
          </a:p>
          <a:p>
            <a:pPr marL="0" lvl="0" indent="0" algn="l" rtl="0">
              <a:lnSpc>
                <a:spcPct val="90000"/>
              </a:lnSpc>
              <a:spcBef>
                <a:spcPts val="1000"/>
              </a:spcBef>
              <a:spcAft>
                <a:spcPts val="0"/>
              </a:spcAft>
              <a:buClr>
                <a:schemeClr val="dk1"/>
              </a:buClr>
              <a:buSzPct val="100000"/>
              <a:buNone/>
            </a:pPr>
            <a:r>
              <a:rPr lang="en-IN" dirty="0"/>
              <a:t>		tail = </a:t>
            </a:r>
            <a:r>
              <a:rPr lang="en-IN" dirty="0" err="1"/>
              <a:t>tmpNode</a:t>
            </a:r>
            <a:r>
              <a:rPr lang="en-IN" dirty="0"/>
              <a:t> </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tmpNode.next</a:t>
            </a:r>
            <a:r>
              <a:rPr lang="en-IN" dirty="0"/>
              <a:t> = Null</a:t>
            </a:r>
            <a:endParaRPr dirty="0"/>
          </a:p>
          <a:p>
            <a:pPr marL="0" lvl="0" indent="0" algn="l" rtl="0">
              <a:lnSpc>
                <a:spcPct val="90000"/>
              </a:lnSpc>
              <a:spcBef>
                <a:spcPts val="1000"/>
              </a:spcBef>
              <a:spcAft>
                <a:spcPts val="0"/>
              </a:spcAft>
              <a:buClr>
                <a:schemeClr val="dk1"/>
              </a:buClr>
              <a:buSzPct val="100000"/>
              <a:buNone/>
            </a:pPr>
            <a:r>
              <a:rPr lang="en-IN" dirty="0"/>
              <a:t>	else</a:t>
            </a:r>
            <a:endParaRPr dirty="0"/>
          </a:p>
          <a:p>
            <a:pPr marL="0" lvl="0" indent="0" algn="l" rtl="0">
              <a:lnSpc>
                <a:spcPct val="90000"/>
              </a:lnSpc>
              <a:spcBef>
                <a:spcPts val="1000"/>
              </a:spcBef>
              <a:spcAft>
                <a:spcPts val="0"/>
              </a:spcAft>
              <a:buClr>
                <a:schemeClr val="dk1"/>
              </a:buClr>
              <a:buSzPct val="100000"/>
              <a:buNone/>
            </a:pPr>
            <a:r>
              <a:rPr lang="en-IN" dirty="0"/>
              <a:t>		loop </a:t>
            </a:r>
            <a:r>
              <a:rPr lang="en-IN" dirty="0" err="1"/>
              <a:t>tmpNode</a:t>
            </a:r>
            <a:r>
              <a:rPr lang="en-IN" dirty="0"/>
              <a:t>: 0 to location -1</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tempNode.next</a:t>
            </a:r>
            <a:r>
              <a:rPr lang="en-IN" dirty="0"/>
              <a:t> = </a:t>
            </a:r>
            <a:r>
              <a:rPr lang="en-IN" dirty="0" err="1"/>
              <a:t>tempNode.next.next</a:t>
            </a:r>
            <a:endParaRPr dirty="0"/>
          </a:p>
        </p:txBody>
      </p:sp>
      <p:sp>
        <p:nvSpPr>
          <p:cNvPr id="416" name="Google Shape;416;p34"/>
          <p:cNvSpPr txBox="1"/>
          <p:nvPr/>
        </p:nvSpPr>
        <p:spPr>
          <a:xfrm>
            <a:off x="8672751" y="1002295"/>
            <a:ext cx="32854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Arial"/>
                <a:ea typeface="Arial"/>
                <a:cs typeface="Arial"/>
                <a:sym typeface="Arial"/>
              </a:rPr>
              <a:t>Time Complexity = O(n)</a:t>
            </a:r>
            <a:endParaRPr dirty="0"/>
          </a:p>
          <a:p>
            <a:pPr marL="0" marR="0" lvl="0" indent="0" algn="l" rtl="0">
              <a:spcBef>
                <a:spcPts val="0"/>
              </a:spcBef>
              <a:spcAft>
                <a:spcPts val="0"/>
              </a:spcAft>
              <a:buNone/>
            </a:pPr>
            <a:r>
              <a:rPr lang="en-IN" sz="1800" dirty="0">
                <a:solidFill>
                  <a:schemeClr val="dk1"/>
                </a:solidFill>
                <a:latin typeface="Arial"/>
                <a:ea typeface="Arial"/>
                <a:cs typeface="Arial"/>
                <a:sym typeface="Arial"/>
              </a:rPr>
              <a:t>Space Complexity = O(1)</a:t>
            </a:r>
            <a:endParaRPr sz="1800" dirty="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dirty="0"/>
              <a:t>Delete entire LL</a:t>
            </a:r>
            <a:endParaRPr dirty="0"/>
          </a:p>
        </p:txBody>
      </p:sp>
      <p:sp>
        <p:nvSpPr>
          <p:cNvPr id="422" name="Google Shape;422;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dirty="0" err="1"/>
              <a:t>deleteEntireLL</a:t>
            </a:r>
            <a:r>
              <a:rPr lang="en-IN" dirty="0"/>
              <a:t>(head)</a:t>
            </a:r>
            <a:endParaRPr dirty="0"/>
          </a:p>
          <a:p>
            <a:pPr marL="0" lvl="0" indent="0" algn="l" rtl="0">
              <a:lnSpc>
                <a:spcPct val="90000"/>
              </a:lnSpc>
              <a:spcBef>
                <a:spcPts val="1000"/>
              </a:spcBef>
              <a:spcAft>
                <a:spcPts val="0"/>
              </a:spcAft>
              <a:buClr>
                <a:schemeClr val="dk1"/>
              </a:buClr>
              <a:buSzPts val="2800"/>
              <a:buNone/>
            </a:pPr>
            <a:r>
              <a:rPr lang="en-IN" dirty="0"/>
              <a:t>	head = null</a:t>
            </a:r>
            <a:endParaRPr dirty="0"/>
          </a:p>
          <a:p>
            <a:pPr marL="0" lvl="0" indent="0" algn="l" rtl="0">
              <a:lnSpc>
                <a:spcPct val="90000"/>
              </a:lnSpc>
              <a:spcBef>
                <a:spcPts val="1000"/>
              </a:spcBef>
              <a:spcAft>
                <a:spcPts val="0"/>
              </a:spcAft>
              <a:buClr>
                <a:schemeClr val="dk1"/>
              </a:buClr>
              <a:buSzPts val="2800"/>
              <a:buNone/>
            </a:pPr>
            <a:r>
              <a:rPr lang="en-IN" dirty="0"/>
              <a:t>	tail = null</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r>
              <a:rPr lang="en-IN" dirty="0"/>
              <a:t>Time Complexity – O(1)</a:t>
            </a:r>
            <a:endParaRPr dirty="0"/>
          </a:p>
          <a:p>
            <a:pPr marL="0" lvl="0" indent="0" algn="l" rtl="0">
              <a:lnSpc>
                <a:spcPct val="90000"/>
              </a:lnSpc>
              <a:spcBef>
                <a:spcPts val="1000"/>
              </a:spcBef>
              <a:spcAft>
                <a:spcPts val="0"/>
              </a:spcAft>
              <a:buClr>
                <a:schemeClr val="dk1"/>
              </a:buClr>
              <a:buSzPts val="2800"/>
              <a:buNone/>
            </a:pPr>
            <a:r>
              <a:rPr lang="en-IN" dirty="0"/>
              <a:t>Space Complexity – O(1)</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Circular LL</a:t>
            </a:r>
            <a:endParaRPr/>
          </a:p>
        </p:txBody>
      </p:sp>
      <p:sp>
        <p:nvSpPr>
          <p:cNvPr id="428" name="Google Shape;428;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Common Operation</a:t>
            </a:r>
            <a:endParaRPr/>
          </a:p>
          <a:p>
            <a:pPr marL="228600" lvl="0" indent="-228600" algn="l" rtl="0">
              <a:lnSpc>
                <a:spcPct val="90000"/>
              </a:lnSpc>
              <a:spcBef>
                <a:spcPts val="1000"/>
              </a:spcBef>
              <a:spcAft>
                <a:spcPts val="0"/>
              </a:spcAft>
              <a:buClr>
                <a:schemeClr val="dk1"/>
              </a:buClr>
              <a:buSzPts val="2800"/>
              <a:buChar char="•"/>
            </a:pPr>
            <a:r>
              <a:rPr lang="en-IN"/>
              <a:t>Creation</a:t>
            </a:r>
            <a:endParaRPr/>
          </a:p>
          <a:p>
            <a:pPr marL="228600" lvl="0" indent="-228600" algn="l" rtl="0">
              <a:lnSpc>
                <a:spcPct val="90000"/>
              </a:lnSpc>
              <a:spcBef>
                <a:spcPts val="1000"/>
              </a:spcBef>
              <a:spcAft>
                <a:spcPts val="0"/>
              </a:spcAft>
              <a:buClr>
                <a:schemeClr val="dk1"/>
              </a:buClr>
              <a:buSzPts val="2800"/>
              <a:buChar char="•"/>
            </a:pPr>
            <a:r>
              <a:rPr lang="en-IN"/>
              <a:t>Insertion</a:t>
            </a:r>
            <a:endParaRPr/>
          </a:p>
          <a:p>
            <a:pPr marL="228600" lvl="0" indent="-228600" algn="l" rtl="0">
              <a:lnSpc>
                <a:spcPct val="90000"/>
              </a:lnSpc>
              <a:spcBef>
                <a:spcPts val="1000"/>
              </a:spcBef>
              <a:spcAft>
                <a:spcPts val="0"/>
              </a:spcAft>
              <a:buClr>
                <a:schemeClr val="dk1"/>
              </a:buClr>
              <a:buSzPts val="2800"/>
              <a:buChar char="•"/>
            </a:pPr>
            <a:r>
              <a:rPr lang="en-IN"/>
              <a:t>Traversal</a:t>
            </a:r>
            <a:endParaRPr/>
          </a:p>
          <a:p>
            <a:pPr marL="228600" lvl="0" indent="-228600" algn="l" rtl="0">
              <a:lnSpc>
                <a:spcPct val="90000"/>
              </a:lnSpc>
              <a:spcBef>
                <a:spcPts val="1000"/>
              </a:spcBef>
              <a:spcAft>
                <a:spcPts val="0"/>
              </a:spcAft>
              <a:buClr>
                <a:schemeClr val="dk1"/>
              </a:buClr>
              <a:buSzPts val="2800"/>
              <a:buChar char="•"/>
            </a:pPr>
            <a:r>
              <a:rPr lang="en-IN"/>
              <a:t>Searching </a:t>
            </a:r>
            <a:endParaRPr/>
          </a:p>
          <a:p>
            <a:pPr marL="228600" lvl="0" indent="-228600" algn="l" rtl="0">
              <a:lnSpc>
                <a:spcPct val="90000"/>
              </a:lnSpc>
              <a:spcBef>
                <a:spcPts val="1000"/>
              </a:spcBef>
              <a:spcAft>
                <a:spcPts val="0"/>
              </a:spcAft>
              <a:buClr>
                <a:schemeClr val="dk1"/>
              </a:buClr>
              <a:buSzPts val="2800"/>
              <a:buChar char="•"/>
            </a:pPr>
            <a:r>
              <a:rPr lang="en-IN"/>
              <a:t>Deletion of a Node</a:t>
            </a:r>
            <a:endParaRPr/>
          </a:p>
          <a:p>
            <a:pPr marL="228600" lvl="0" indent="-228600" algn="l" rtl="0">
              <a:lnSpc>
                <a:spcPct val="90000"/>
              </a:lnSpc>
              <a:spcBef>
                <a:spcPts val="1000"/>
              </a:spcBef>
              <a:spcAft>
                <a:spcPts val="0"/>
              </a:spcAft>
              <a:buClr>
                <a:schemeClr val="dk1"/>
              </a:buClr>
              <a:buSzPts val="2800"/>
              <a:buChar char="•"/>
            </a:pPr>
            <a:r>
              <a:rPr lang="en-IN"/>
              <a:t>Delete entire LL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838200" y="365125"/>
            <a:ext cx="10515600" cy="7002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Insert</a:t>
            </a:r>
            <a:endParaRPr/>
          </a:p>
        </p:txBody>
      </p:sp>
      <p:sp>
        <p:nvSpPr>
          <p:cNvPr id="434" name="Google Shape;434;p37"/>
          <p:cNvSpPr txBox="1">
            <a:spLocks noGrp="1"/>
          </p:cNvSpPr>
          <p:nvPr>
            <p:ph type="body" idx="1"/>
          </p:nvPr>
        </p:nvSpPr>
        <p:spPr>
          <a:xfrm>
            <a:off x="838200" y="1006679"/>
            <a:ext cx="10515600" cy="5170284"/>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ct val="100000"/>
              <a:buNone/>
            </a:pPr>
            <a:r>
              <a:rPr lang="en-IN"/>
              <a:t>InsertLinkList(head, nodeValue, Location)</a:t>
            </a:r>
            <a:endParaRPr/>
          </a:p>
          <a:p>
            <a:pPr marL="0" lvl="0" indent="0" algn="l" rtl="0">
              <a:lnSpc>
                <a:spcPct val="90000"/>
              </a:lnSpc>
              <a:spcBef>
                <a:spcPts val="1000"/>
              </a:spcBef>
              <a:spcAft>
                <a:spcPts val="0"/>
              </a:spcAft>
              <a:buClr>
                <a:schemeClr val="dk1"/>
              </a:buClr>
              <a:buSzPct val="100000"/>
              <a:buNone/>
            </a:pPr>
            <a:r>
              <a:rPr lang="en-IN"/>
              <a:t>	create a blank Node</a:t>
            </a:r>
            <a:endParaRPr/>
          </a:p>
          <a:p>
            <a:pPr marL="0" lvl="0" indent="0" algn="l" rtl="0">
              <a:lnSpc>
                <a:spcPct val="90000"/>
              </a:lnSpc>
              <a:spcBef>
                <a:spcPts val="1000"/>
              </a:spcBef>
              <a:spcAft>
                <a:spcPts val="0"/>
              </a:spcAft>
              <a:buClr>
                <a:schemeClr val="dk1"/>
              </a:buClr>
              <a:buSzPct val="100000"/>
              <a:buNone/>
            </a:pPr>
            <a:r>
              <a:rPr lang="en-IN"/>
              <a:t>	node.Value = nodeValue</a:t>
            </a:r>
            <a:endParaRPr/>
          </a:p>
          <a:p>
            <a:pPr marL="0" lvl="0" indent="0" algn="l" rtl="0">
              <a:lnSpc>
                <a:spcPct val="90000"/>
              </a:lnSpc>
              <a:spcBef>
                <a:spcPts val="1000"/>
              </a:spcBef>
              <a:spcAft>
                <a:spcPts val="0"/>
              </a:spcAft>
              <a:buClr>
                <a:schemeClr val="dk1"/>
              </a:buClr>
              <a:buSzPct val="100000"/>
              <a:buNone/>
            </a:pPr>
            <a:r>
              <a:rPr lang="en-IN"/>
              <a:t>	if !existsLL()</a:t>
            </a:r>
            <a:endParaRPr/>
          </a:p>
          <a:p>
            <a:pPr marL="0" lvl="0" indent="0" algn="l" rtl="0">
              <a:lnSpc>
                <a:spcPct val="90000"/>
              </a:lnSpc>
              <a:spcBef>
                <a:spcPts val="1000"/>
              </a:spcBef>
              <a:spcAft>
                <a:spcPts val="0"/>
              </a:spcAft>
              <a:buClr>
                <a:schemeClr val="dk1"/>
              </a:buClr>
              <a:buSzPct val="100000"/>
              <a:buNone/>
            </a:pPr>
            <a:r>
              <a:rPr lang="en-IN"/>
              <a:t>		return error</a:t>
            </a:r>
            <a:endParaRPr/>
          </a:p>
          <a:p>
            <a:pPr marL="0" lvl="0" indent="0" algn="l" rtl="0">
              <a:lnSpc>
                <a:spcPct val="90000"/>
              </a:lnSpc>
              <a:spcBef>
                <a:spcPts val="1000"/>
              </a:spcBef>
              <a:spcAft>
                <a:spcPts val="0"/>
              </a:spcAft>
              <a:buClr>
                <a:schemeClr val="dk1"/>
              </a:buClr>
              <a:buSzPct val="100000"/>
              <a:buNone/>
            </a:pPr>
            <a:r>
              <a:rPr lang="en-IN"/>
              <a:t>	else if location is 0</a:t>
            </a:r>
            <a:endParaRPr/>
          </a:p>
          <a:p>
            <a:pPr marL="0" lvl="0" indent="0" algn="l" rtl="0">
              <a:lnSpc>
                <a:spcPct val="90000"/>
              </a:lnSpc>
              <a:spcBef>
                <a:spcPts val="1000"/>
              </a:spcBef>
              <a:spcAft>
                <a:spcPts val="0"/>
              </a:spcAft>
              <a:buClr>
                <a:schemeClr val="dk1"/>
              </a:buClr>
              <a:buSzPct val="100000"/>
              <a:buNone/>
            </a:pPr>
            <a:r>
              <a:rPr lang="en-IN"/>
              <a:t>		node.next = head</a:t>
            </a:r>
            <a:endParaRPr/>
          </a:p>
          <a:p>
            <a:pPr marL="0" lvl="0" indent="0" algn="l" rtl="0">
              <a:lnSpc>
                <a:spcPct val="90000"/>
              </a:lnSpc>
              <a:spcBef>
                <a:spcPts val="1000"/>
              </a:spcBef>
              <a:spcAft>
                <a:spcPts val="0"/>
              </a:spcAft>
              <a:buClr>
                <a:schemeClr val="dk1"/>
              </a:buClr>
              <a:buSzPct val="100000"/>
              <a:buNone/>
            </a:pPr>
            <a:r>
              <a:rPr lang="en-IN"/>
              <a:t>		head = node</a:t>
            </a:r>
            <a:endParaRPr/>
          </a:p>
          <a:p>
            <a:pPr marL="0" lvl="0" indent="0" algn="l" rtl="0">
              <a:lnSpc>
                <a:spcPct val="90000"/>
              </a:lnSpc>
              <a:spcBef>
                <a:spcPts val="1000"/>
              </a:spcBef>
              <a:spcAft>
                <a:spcPts val="0"/>
              </a:spcAft>
              <a:buClr>
                <a:schemeClr val="dk1"/>
              </a:buClr>
              <a:buSzPct val="100000"/>
              <a:buNone/>
            </a:pPr>
            <a:r>
              <a:rPr lang="en-IN"/>
              <a:t>		tail.next = head</a:t>
            </a:r>
            <a:endParaRPr/>
          </a:p>
          <a:p>
            <a:pPr marL="0" lvl="0" indent="0" algn="l" rtl="0">
              <a:lnSpc>
                <a:spcPct val="90000"/>
              </a:lnSpc>
              <a:spcBef>
                <a:spcPts val="1000"/>
              </a:spcBef>
              <a:spcAft>
                <a:spcPts val="0"/>
              </a:spcAft>
              <a:buClr>
                <a:schemeClr val="dk1"/>
              </a:buClr>
              <a:buSzPct val="100000"/>
              <a:buNone/>
            </a:pPr>
            <a:r>
              <a:rPr lang="en-IN"/>
              <a:t>	else if location equals last</a:t>
            </a:r>
            <a:endParaRPr/>
          </a:p>
          <a:p>
            <a:pPr marL="0" lvl="0" indent="0" algn="l" rtl="0">
              <a:lnSpc>
                <a:spcPct val="90000"/>
              </a:lnSpc>
              <a:spcBef>
                <a:spcPts val="1000"/>
              </a:spcBef>
              <a:spcAft>
                <a:spcPts val="0"/>
              </a:spcAft>
              <a:buClr>
                <a:schemeClr val="dk1"/>
              </a:buClr>
              <a:buSzPct val="100000"/>
              <a:buNone/>
            </a:pPr>
            <a:r>
              <a:rPr lang="en-IN"/>
              <a:t>		node.next = head</a:t>
            </a:r>
            <a:endParaRPr/>
          </a:p>
          <a:p>
            <a:pPr marL="0" lvl="0" indent="0" algn="l" rtl="0">
              <a:lnSpc>
                <a:spcPct val="90000"/>
              </a:lnSpc>
              <a:spcBef>
                <a:spcPts val="1000"/>
              </a:spcBef>
              <a:spcAft>
                <a:spcPts val="0"/>
              </a:spcAft>
              <a:buClr>
                <a:schemeClr val="dk1"/>
              </a:buClr>
              <a:buSzPct val="100000"/>
              <a:buNone/>
            </a:pPr>
            <a:r>
              <a:rPr lang="en-IN"/>
              <a:t>		tail.next = Node</a:t>
            </a:r>
            <a:endParaRPr/>
          </a:p>
          <a:p>
            <a:pPr marL="0" lvl="0" indent="0" algn="l" rtl="0">
              <a:lnSpc>
                <a:spcPct val="90000"/>
              </a:lnSpc>
              <a:spcBef>
                <a:spcPts val="1000"/>
              </a:spcBef>
              <a:spcAft>
                <a:spcPts val="0"/>
              </a:spcAft>
              <a:buClr>
                <a:schemeClr val="dk1"/>
              </a:buClr>
              <a:buSzPct val="100000"/>
              <a:buNone/>
            </a:pPr>
            <a:r>
              <a:rPr lang="en-IN"/>
              <a:t>		tail = node</a:t>
            </a:r>
            <a:endParaRPr/>
          </a:p>
          <a:p>
            <a:pPr marL="0" lvl="0" indent="0" algn="l" rtl="0">
              <a:lnSpc>
                <a:spcPct val="90000"/>
              </a:lnSpc>
              <a:spcBef>
                <a:spcPts val="1000"/>
              </a:spcBef>
              <a:spcAft>
                <a:spcPts val="0"/>
              </a:spcAft>
              <a:buClr>
                <a:schemeClr val="dk1"/>
              </a:buClr>
              <a:buSzPct val="100000"/>
              <a:buNone/>
            </a:pPr>
            <a:r>
              <a:rPr lang="en-IN"/>
              <a:t>	else</a:t>
            </a:r>
            <a:endParaRPr/>
          </a:p>
          <a:p>
            <a:pPr marL="0" lvl="0" indent="0" algn="l" rtl="0">
              <a:lnSpc>
                <a:spcPct val="90000"/>
              </a:lnSpc>
              <a:spcBef>
                <a:spcPts val="1000"/>
              </a:spcBef>
              <a:spcAft>
                <a:spcPts val="0"/>
              </a:spcAft>
              <a:buClr>
                <a:schemeClr val="dk1"/>
              </a:buClr>
              <a:buSzPct val="100000"/>
              <a:buNone/>
            </a:pPr>
            <a:r>
              <a:rPr lang="en-IN"/>
              <a:t>		loop tempNode = 0 to location – 1</a:t>
            </a:r>
            <a:endParaRPr/>
          </a:p>
          <a:p>
            <a:pPr marL="0" lvl="0" indent="0" algn="l" rtl="0">
              <a:lnSpc>
                <a:spcPct val="90000"/>
              </a:lnSpc>
              <a:spcBef>
                <a:spcPts val="1000"/>
              </a:spcBef>
              <a:spcAft>
                <a:spcPts val="0"/>
              </a:spcAft>
              <a:buClr>
                <a:schemeClr val="dk1"/>
              </a:buClr>
              <a:buSzPct val="100000"/>
              <a:buNone/>
            </a:pPr>
            <a:r>
              <a:rPr lang="en-IN"/>
              <a:t>		node.next = tempNode.next</a:t>
            </a:r>
            <a:endParaRPr/>
          </a:p>
          <a:p>
            <a:pPr marL="0" lvl="0" indent="0" algn="l" rtl="0">
              <a:lnSpc>
                <a:spcPct val="90000"/>
              </a:lnSpc>
              <a:spcBef>
                <a:spcPts val="1000"/>
              </a:spcBef>
              <a:spcAft>
                <a:spcPts val="0"/>
              </a:spcAft>
              <a:buClr>
                <a:schemeClr val="dk1"/>
              </a:buClr>
              <a:buSzPct val="100000"/>
              <a:buNone/>
            </a:pPr>
            <a:r>
              <a:rPr lang="en-IN"/>
              <a:t>		tempNode.next = node</a:t>
            </a:r>
            <a:endParaRPr/>
          </a:p>
          <a:p>
            <a:pPr marL="0" lvl="0" indent="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Traversal</a:t>
            </a:r>
            <a:endParaRPr/>
          </a:p>
        </p:txBody>
      </p:sp>
      <p:sp>
        <p:nvSpPr>
          <p:cNvPr id="440" name="Google Shape;440;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Traversal(head):</a:t>
            </a:r>
            <a:endParaRPr/>
          </a:p>
          <a:p>
            <a:pPr marL="0" lvl="0" indent="0" algn="l" rtl="0">
              <a:lnSpc>
                <a:spcPct val="90000"/>
              </a:lnSpc>
              <a:spcBef>
                <a:spcPts val="1000"/>
              </a:spcBef>
              <a:spcAft>
                <a:spcPts val="0"/>
              </a:spcAft>
              <a:buClr>
                <a:schemeClr val="dk1"/>
              </a:buClr>
              <a:buSzPts val="2800"/>
              <a:buNone/>
            </a:pPr>
            <a:r>
              <a:rPr lang="en-IN"/>
              <a:t>	if head == NULL</a:t>
            </a:r>
            <a:endParaRPr/>
          </a:p>
          <a:p>
            <a:pPr marL="0" lvl="0" indent="0" algn="l" rtl="0">
              <a:lnSpc>
                <a:spcPct val="90000"/>
              </a:lnSpc>
              <a:spcBef>
                <a:spcPts val="1000"/>
              </a:spcBef>
              <a:spcAft>
                <a:spcPts val="0"/>
              </a:spcAft>
              <a:buClr>
                <a:schemeClr val="dk1"/>
              </a:buClr>
              <a:buSzPts val="2800"/>
              <a:buNone/>
            </a:pPr>
            <a:r>
              <a:rPr lang="en-IN"/>
              <a:t>		return</a:t>
            </a:r>
            <a:endParaRPr/>
          </a:p>
          <a:p>
            <a:pPr marL="0" lvl="0" indent="0" algn="l" rtl="0">
              <a:lnSpc>
                <a:spcPct val="90000"/>
              </a:lnSpc>
              <a:spcBef>
                <a:spcPts val="1000"/>
              </a:spcBef>
              <a:spcAft>
                <a:spcPts val="0"/>
              </a:spcAft>
              <a:buClr>
                <a:schemeClr val="dk1"/>
              </a:buClr>
              <a:buSzPts val="2800"/>
              <a:buNone/>
            </a:pPr>
            <a:r>
              <a:rPr lang="en-IN"/>
              <a:t>	loop:head to tail</a:t>
            </a:r>
            <a:endParaRPr/>
          </a:p>
          <a:p>
            <a:pPr marL="0" lvl="0" indent="0" algn="l" rtl="0">
              <a:lnSpc>
                <a:spcPct val="90000"/>
              </a:lnSpc>
              <a:spcBef>
                <a:spcPts val="1000"/>
              </a:spcBef>
              <a:spcAft>
                <a:spcPts val="0"/>
              </a:spcAft>
              <a:buClr>
                <a:schemeClr val="dk1"/>
              </a:buClr>
              <a:buSzPts val="2800"/>
              <a:buNone/>
            </a:pPr>
            <a:r>
              <a:rPr lang="en-IN"/>
              <a:t>		print currentNode.value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IN"/>
              <a:t>Time Complexity – O(n)</a:t>
            </a:r>
            <a:endParaRPr/>
          </a:p>
          <a:p>
            <a:pPr marL="0" lvl="0" indent="0" algn="l" rtl="0">
              <a:lnSpc>
                <a:spcPct val="90000"/>
              </a:lnSpc>
              <a:spcBef>
                <a:spcPts val="1000"/>
              </a:spcBef>
              <a:spcAft>
                <a:spcPts val="0"/>
              </a:spcAft>
              <a:buClr>
                <a:schemeClr val="dk1"/>
              </a:buClr>
              <a:buSzPts val="2800"/>
              <a:buNone/>
            </a:pPr>
            <a:r>
              <a:rPr lang="en-IN"/>
              <a:t>Space Complexity – O(1)</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Search</a:t>
            </a:r>
            <a:endParaRPr/>
          </a:p>
        </p:txBody>
      </p:sp>
      <p:sp>
        <p:nvSpPr>
          <p:cNvPr id="446" name="Google Shape;446;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N"/>
              <a:t>Search(head, nodevalue)</a:t>
            </a:r>
            <a:endParaRPr/>
          </a:p>
          <a:p>
            <a:pPr marL="0" lvl="0" indent="0" algn="l" rtl="0">
              <a:lnSpc>
                <a:spcPct val="90000"/>
              </a:lnSpc>
              <a:spcBef>
                <a:spcPts val="1000"/>
              </a:spcBef>
              <a:spcAft>
                <a:spcPts val="0"/>
              </a:spcAft>
              <a:buClr>
                <a:schemeClr val="dk1"/>
              </a:buClr>
              <a:buSzPts val="2800"/>
              <a:buNone/>
            </a:pPr>
            <a:r>
              <a:rPr lang="en-IN"/>
              <a:t>	loop: tempNode = head to tail</a:t>
            </a:r>
            <a:endParaRPr/>
          </a:p>
          <a:p>
            <a:pPr marL="0" lvl="0" indent="0" algn="l" rtl="0">
              <a:lnSpc>
                <a:spcPct val="90000"/>
              </a:lnSpc>
              <a:spcBef>
                <a:spcPts val="1000"/>
              </a:spcBef>
              <a:spcAft>
                <a:spcPts val="0"/>
              </a:spcAft>
              <a:buClr>
                <a:schemeClr val="dk1"/>
              </a:buClr>
              <a:buSzPts val="2800"/>
              <a:buNone/>
            </a:pPr>
            <a:r>
              <a:rPr lang="en-IN"/>
              <a:t>		if tempNode.value == nodeValue</a:t>
            </a:r>
            <a:endParaRPr/>
          </a:p>
          <a:p>
            <a:pPr marL="0" lvl="0" indent="0" algn="l" rtl="0">
              <a:lnSpc>
                <a:spcPct val="90000"/>
              </a:lnSpc>
              <a:spcBef>
                <a:spcPts val="1000"/>
              </a:spcBef>
              <a:spcAft>
                <a:spcPts val="0"/>
              </a:spcAft>
              <a:buClr>
                <a:schemeClr val="dk1"/>
              </a:buClr>
              <a:buSzPts val="2800"/>
              <a:buNone/>
            </a:pPr>
            <a:r>
              <a:rPr lang="en-IN"/>
              <a:t>			print tempNode.value</a:t>
            </a:r>
            <a:endParaRPr/>
          </a:p>
          <a:p>
            <a:pPr marL="0" lvl="0" indent="0" algn="l" rtl="0">
              <a:lnSpc>
                <a:spcPct val="90000"/>
              </a:lnSpc>
              <a:spcBef>
                <a:spcPts val="1000"/>
              </a:spcBef>
              <a:spcAft>
                <a:spcPts val="0"/>
              </a:spcAft>
              <a:buClr>
                <a:schemeClr val="dk1"/>
              </a:buClr>
              <a:buSzPts val="2800"/>
              <a:buNone/>
            </a:pPr>
            <a:r>
              <a:rPr lang="en-IN"/>
              <a:t>			return</a:t>
            </a:r>
            <a:endParaRPr/>
          </a:p>
          <a:p>
            <a:pPr marL="0" lvl="0" indent="0" algn="l" rtl="0">
              <a:lnSpc>
                <a:spcPct val="90000"/>
              </a:lnSpc>
              <a:spcBef>
                <a:spcPts val="1000"/>
              </a:spcBef>
              <a:spcAft>
                <a:spcPts val="0"/>
              </a:spcAft>
              <a:buClr>
                <a:schemeClr val="dk1"/>
              </a:buClr>
              <a:buSzPts val="2800"/>
              <a:buNone/>
            </a:pPr>
            <a:r>
              <a:rPr lang="en-IN"/>
              <a:t>	return value not found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IN"/>
              <a:t>Time Complexity : O(n)</a:t>
            </a:r>
            <a:endParaRPr/>
          </a:p>
          <a:p>
            <a:pPr marL="0" lvl="0" indent="0" algn="l" rtl="0">
              <a:lnSpc>
                <a:spcPct val="90000"/>
              </a:lnSpc>
              <a:spcBef>
                <a:spcPts val="1000"/>
              </a:spcBef>
              <a:spcAft>
                <a:spcPts val="0"/>
              </a:spcAft>
              <a:buClr>
                <a:schemeClr val="dk1"/>
              </a:buClr>
              <a:buSzPts val="2800"/>
              <a:buNone/>
            </a:pPr>
            <a:r>
              <a:rPr lang="en-IN"/>
              <a:t>Space Complexity : O(1)</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a:t>Delete a node (1</a:t>
            </a:r>
            <a:r>
              <a:rPr lang="en-IN" baseline="30000"/>
              <a:t>st</a:t>
            </a:r>
            <a:r>
              <a:rPr lang="en-IN"/>
              <a:t> , Last, Middle)</a:t>
            </a:r>
            <a:endParaRPr/>
          </a:p>
        </p:txBody>
      </p:sp>
      <p:sp>
        <p:nvSpPr>
          <p:cNvPr id="452" name="Google Shape;452;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ct val="100000"/>
              <a:buNone/>
            </a:pPr>
            <a:r>
              <a:rPr lang="en-IN" dirty="0" err="1"/>
              <a:t>DeletionOfNode</a:t>
            </a:r>
            <a:r>
              <a:rPr lang="en-IN" dirty="0"/>
              <a:t>(head, location)</a:t>
            </a:r>
            <a:endParaRPr dirty="0"/>
          </a:p>
          <a:p>
            <a:pPr marL="0" lvl="0" indent="0" algn="l" rtl="0">
              <a:lnSpc>
                <a:spcPct val="90000"/>
              </a:lnSpc>
              <a:spcBef>
                <a:spcPts val="1000"/>
              </a:spcBef>
              <a:spcAft>
                <a:spcPts val="0"/>
              </a:spcAft>
              <a:buClr>
                <a:schemeClr val="dk1"/>
              </a:buClr>
              <a:buSzPct val="100000"/>
              <a:buNone/>
            </a:pPr>
            <a:r>
              <a:rPr lang="en-IN" dirty="0"/>
              <a:t>	if !</a:t>
            </a:r>
            <a:r>
              <a:rPr lang="en-IN" dirty="0" err="1"/>
              <a:t>exisitLL</a:t>
            </a:r>
            <a:r>
              <a:rPr lang="en-IN" dirty="0"/>
              <a:t>()</a:t>
            </a:r>
            <a:endParaRPr dirty="0"/>
          </a:p>
          <a:p>
            <a:pPr marL="0" lvl="0" indent="0" algn="l" rtl="0">
              <a:lnSpc>
                <a:spcPct val="90000"/>
              </a:lnSpc>
              <a:spcBef>
                <a:spcPts val="1000"/>
              </a:spcBef>
              <a:spcAft>
                <a:spcPts val="0"/>
              </a:spcAft>
              <a:buClr>
                <a:schemeClr val="dk1"/>
              </a:buClr>
              <a:buSzPct val="100000"/>
              <a:buNone/>
            </a:pPr>
            <a:r>
              <a:rPr lang="en-IN" dirty="0"/>
              <a:t>		return error</a:t>
            </a:r>
            <a:endParaRPr dirty="0"/>
          </a:p>
          <a:p>
            <a:pPr marL="0" lvl="0" indent="0" algn="l" rtl="0">
              <a:lnSpc>
                <a:spcPct val="90000"/>
              </a:lnSpc>
              <a:spcBef>
                <a:spcPts val="1000"/>
              </a:spcBef>
              <a:spcAft>
                <a:spcPts val="0"/>
              </a:spcAft>
              <a:buClr>
                <a:schemeClr val="dk1"/>
              </a:buClr>
              <a:buSzPct val="100000"/>
              <a:buNone/>
            </a:pPr>
            <a:r>
              <a:rPr lang="en-IN" dirty="0"/>
              <a:t>	if location == 0</a:t>
            </a:r>
            <a:endParaRPr dirty="0"/>
          </a:p>
          <a:p>
            <a:pPr marL="0" lvl="0" indent="0" algn="l" rtl="0">
              <a:lnSpc>
                <a:spcPct val="90000"/>
              </a:lnSpc>
              <a:spcBef>
                <a:spcPts val="1000"/>
              </a:spcBef>
              <a:spcAft>
                <a:spcPts val="0"/>
              </a:spcAft>
              <a:buClr>
                <a:schemeClr val="dk1"/>
              </a:buClr>
              <a:buSzPct val="100000"/>
              <a:buNone/>
            </a:pPr>
            <a:r>
              <a:rPr lang="en-IN" dirty="0"/>
              <a:t>		head = </a:t>
            </a:r>
            <a:r>
              <a:rPr lang="en-IN" dirty="0" err="1"/>
              <a:t>head.next</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tail.next</a:t>
            </a:r>
            <a:r>
              <a:rPr lang="en-IN" dirty="0"/>
              <a:t> = head</a:t>
            </a:r>
            <a:endParaRPr dirty="0"/>
          </a:p>
          <a:p>
            <a:pPr marL="0" lvl="0" indent="0" algn="l" rtl="0">
              <a:lnSpc>
                <a:spcPct val="90000"/>
              </a:lnSpc>
              <a:spcBef>
                <a:spcPts val="1000"/>
              </a:spcBef>
              <a:spcAft>
                <a:spcPts val="0"/>
              </a:spcAft>
              <a:buClr>
                <a:schemeClr val="dk1"/>
              </a:buClr>
              <a:buSzPct val="100000"/>
              <a:buNone/>
            </a:pPr>
            <a:r>
              <a:rPr lang="en-IN" dirty="0"/>
              <a:t>		if this is the only element then update head = tail = </a:t>
            </a:r>
            <a:r>
              <a:rPr lang="en-IN" dirty="0" err="1"/>
              <a:t>node.next</a:t>
            </a:r>
            <a:r>
              <a:rPr lang="en-IN" dirty="0"/>
              <a:t> = null</a:t>
            </a:r>
            <a:endParaRPr dirty="0"/>
          </a:p>
          <a:p>
            <a:pPr marL="0" lvl="0" indent="0" algn="l" rtl="0">
              <a:lnSpc>
                <a:spcPct val="90000"/>
              </a:lnSpc>
              <a:spcBef>
                <a:spcPts val="1000"/>
              </a:spcBef>
              <a:spcAft>
                <a:spcPts val="0"/>
              </a:spcAft>
              <a:buClr>
                <a:schemeClr val="dk1"/>
              </a:buClr>
              <a:buSzPct val="100000"/>
              <a:buNone/>
            </a:pPr>
            <a:r>
              <a:rPr lang="en-IN" dirty="0"/>
              <a:t>	else if location &gt;= last</a:t>
            </a:r>
            <a:endParaRPr dirty="0"/>
          </a:p>
          <a:p>
            <a:pPr marL="0" lvl="0" indent="0" algn="l" rtl="0">
              <a:lnSpc>
                <a:spcPct val="90000"/>
              </a:lnSpc>
              <a:spcBef>
                <a:spcPts val="1000"/>
              </a:spcBef>
              <a:spcAft>
                <a:spcPts val="0"/>
              </a:spcAft>
              <a:buClr>
                <a:schemeClr val="dk1"/>
              </a:buClr>
              <a:buSzPct val="100000"/>
              <a:buNone/>
            </a:pPr>
            <a:r>
              <a:rPr lang="en-IN" dirty="0"/>
              <a:t>		if  only element then head=tail = </a:t>
            </a:r>
            <a:r>
              <a:rPr lang="en-IN" dirty="0" err="1"/>
              <a:t>node.next</a:t>
            </a:r>
            <a:r>
              <a:rPr lang="en-IN" dirty="0"/>
              <a:t> null return</a:t>
            </a:r>
            <a:endParaRPr dirty="0"/>
          </a:p>
          <a:p>
            <a:pPr marL="0" lvl="0" indent="0" algn="l" rtl="0">
              <a:lnSpc>
                <a:spcPct val="90000"/>
              </a:lnSpc>
              <a:spcBef>
                <a:spcPts val="1000"/>
              </a:spcBef>
              <a:spcAft>
                <a:spcPts val="0"/>
              </a:spcAft>
              <a:buClr>
                <a:schemeClr val="dk1"/>
              </a:buClr>
              <a:buSzPct val="100000"/>
              <a:buNone/>
            </a:pPr>
            <a:r>
              <a:rPr lang="en-IN" dirty="0"/>
              <a:t>		loop </a:t>
            </a:r>
            <a:r>
              <a:rPr lang="en-IN" dirty="0" err="1"/>
              <a:t>tmpNode</a:t>
            </a:r>
            <a:r>
              <a:rPr lang="en-IN" dirty="0"/>
              <a:t> till 2</a:t>
            </a:r>
            <a:r>
              <a:rPr lang="en-IN" baseline="30000" dirty="0"/>
              <a:t>nd</a:t>
            </a:r>
            <a:r>
              <a:rPr lang="en-IN" dirty="0"/>
              <a:t> last element</a:t>
            </a:r>
            <a:endParaRPr dirty="0"/>
          </a:p>
          <a:p>
            <a:pPr marL="0" lvl="0" indent="0" algn="l" rtl="0">
              <a:lnSpc>
                <a:spcPct val="90000"/>
              </a:lnSpc>
              <a:spcBef>
                <a:spcPts val="1000"/>
              </a:spcBef>
              <a:spcAft>
                <a:spcPts val="0"/>
              </a:spcAft>
              <a:buClr>
                <a:schemeClr val="dk1"/>
              </a:buClr>
              <a:buSzPct val="100000"/>
              <a:buNone/>
            </a:pPr>
            <a:r>
              <a:rPr lang="en-IN" dirty="0"/>
              <a:t>		tail = </a:t>
            </a:r>
            <a:r>
              <a:rPr lang="en-IN" dirty="0" err="1"/>
              <a:t>tmpNode</a:t>
            </a:r>
            <a:r>
              <a:rPr lang="en-IN" dirty="0"/>
              <a:t> </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tmpNode.next</a:t>
            </a:r>
            <a:r>
              <a:rPr lang="en-IN" dirty="0"/>
              <a:t> = head</a:t>
            </a:r>
            <a:endParaRPr dirty="0"/>
          </a:p>
          <a:p>
            <a:pPr marL="0" lvl="0" indent="0" algn="l" rtl="0">
              <a:lnSpc>
                <a:spcPct val="90000"/>
              </a:lnSpc>
              <a:spcBef>
                <a:spcPts val="1000"/>
              </a:spcBef>
              <a:spcAft>
                <a:spcPts val="0"/>
              </a:spcAft>
              <a:buClr>
                <a:schemeClr val="dk1"/>
              </a:buClr>
              <a:buSzPct val="100000"/>
              <a:buNone/>
            </a:pPr>
            <a:r>
              <a:rPr lang="en-IN" dirty="0"/>
              <a:t>	else</a:t>
            </a:r>
            <a:endParaRPr dirty="0"/>
          </a:p>
          <a:p>
            <a:pPr marL="0" lvl="0" indent="0" algn="l" rtl="0">
              <a:lnSpc>
                <a:spcPct val="90000"/>
              </a:lnSpc>
              <a:spcBef>
                <a:spcPts val="1000"/>
              </a:spcBef>
              <a:spcAft>
                <a:spcPts val="0"/>
              </a:spcAft>
              <a:buClr>
                <a:schemeClr val="dk1"/>
              </a:buClr>
              <a:buSzPct val="100000"/>
              <a:buNone/>
            </a:pPr>
            <a:r>
              <a:rPr lang="en-IN" dirty="0"/>
              <a:t>		loop </a:t>
            </a:r>
            <a:r>
              <a:rPr lang="en-IN" dirty="0" err="1"/>
              <a:t>tmpNode</a:t>
            </a:r>
            <a:r>
              <a:rPr lang="en-IN" dirty="0"/>
              <a:t>: start to location -1</a:t>
            </a:r>
            <a:endParaRPr dirty="0"/>
          </a:p>
          <a:p>
            <a:pPr marL="0" lvl="0" indent="0" algn="l" rtl="0">
              <a:lnSpc>
                <a:spcPct val="90000"/>
              </a:lnSpc>
              <a:spcBef>
                <a:spcPts val="1000"/>
              </a:spcBef>
              <a:spcAft>
                <a:spcPts val="0"/>
              </a:spcAft>
              <a:buClr>
                <a:schemeClr val="dk1"/>
              </a:buClr>
              <a:buSzPct val="100000"/>
              <a:buNone/>
            </a:pPr>
            <a:r>
              <a:rPr lang="en-IN" dirty="0"/>
              <a:t>		</a:t>
            </a:r>
            <a:r>
              <a:rPr lang="en-IN" dirty="0" err="1"/>
              <a:t>tempNode.next</a:t>
            </a:r>
            <a:r>
              <a:rPr lang="en-IN" dirty="0"/>
              <a:t> = </a:t>
            </a:r>
            <a:r>
              <a:rPr lang="en-IN" dirty="0" err="1"/>
              <a:t>tempNode.next.next</a:t>
            </a:r>
            <a:endParaRPr dirty="0"/>
          </a:p>
          <a:p>
            <a:pPr marL="0" lvl="0" indent="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625-D6D4-4D1C-B233-9E04F18F3784}"/>
              </a:ext>
            </a:extLst>
          </p:cNvPr>
          <p:cNvSpPr>
            <a:spLocks noGrp="1"/>
          </p:cNvSpPr>
          <p:nvPr>
            <p:ph type="title"/>
          </p:nvPr>
        </p:nvSpPr>
        <p:spPr/>
        <p:txBody>
          <a:bodyPr/>
          <a:lstStyle/>
          <a:p>
            <a:r>
              <a:rPr lang="en-US" dirty="0"/>
              <a:t>Usage</a:t>
            </a:r>
            <a:endParaRPr lang="en-IN" dirty="0"/>
          </a:p>
        </p:txBody>
      </p:sp>
      <p:sp>
        <p:nvSpPr>
          <p:cNvPr id="3" name="Text Placeholder 2">
            <a:extLst>
              <a:ext uri="{FF2B5EF4-FFF2-40B4-BE49-F238E27FC236}">
                <a16:creationId xmlns:a16="http://schemas.microsoft.com/office/drawing/2014/main" id="{A67B0A50-19F8-4DCE-BFAC-0E4A7B403F91}"/>
              </a:ext>
            </a:extLst>
          </p:cNvPr>
          <p:cNvSpPr>
            <a:spLocks noGrp="1"/>
          </p:cNvSpPr>
          <p:nvPr>
            <p:ph type="body" idx="1"/>
          </p:nvPr>
        </p:nvSpPr>
        <p:spPr/>
        <p:txBody>
          <a:bodyPr>
            <a:normAutofit/>
          </a:bodyPr>
          <a:lstStyle/>
          <a:p>
            <a:r>
              <a:rPr lang="en-US" dirty="0"/>
              <a:t>Implement Logical DS</a:t>
            </a:r>
          </a:p>
          <a:p>
            <a:r>
              <a:rPr lang="en-US" dirty="0"/>
              <a:t>**Python</a:t>
            </a:r>
          </a:p>
          <a:p>
            <a:pPr lvl="1"/>
            <a:r>
              <a:rPr lang="en-US" dirty="0"/>
              <a:t>It is a substitute for the array when the size is not known.</a:t>
            </a:r>
          </a:p>
          <a:p>
            <a:r>
              <a:rPr lang="en-US" dirty="0"/>
              <a:t>It is used in many programming languages to implements other language specific collections</a:t>
            </a:r>
          </a:p>
          <a:p>
            <a:pPr lvl="1"/>
            <a:r>
              <a:rPr lang="en-US" dirty="0"/>
              <a:t>In Java, HashMap -&gt; the internal working of HashMap used linked list</a:t>
            </a:r>
          </a:p>
          <a:p>
            <a:r>
              <a:rPr lang="en-US" dirty="0"/>
              <a:t>In DB linked list is used to add relations/storage</a:t>
            </a:r>
          </a:p>
          <a:p>
            <a:pPr lvl="1"/>
            <a:r>
              <a:rPr lang="en-US" dirty="0"/>
              <a:t>B+ Tree along with linked list</a:t>
            </a:r>
            <a:endParaRPr lang="en-IN" dirty="0"/>
          </a:p>
        </p:txBody>
      </p:sp>
    </p:spTree>
    <p:extLst>
      <p:ext uri="{BB962C8B-B14F-4D97-AF65-F5344CB8AC3E}">
        <p14:creationId xmlns:p14="http://schemas.microsoft.com/office/powerpoint/2010/main" val="3327708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2900D2-91F4-4ED5-BF18-F5AC65027EB3}"/>
              </a:ext>
            </a:extLst>
          </p:cNvPr>
          <p:cNvSpPr>
            <a:spLocks noGrp="1"/>
          </p:cNvSpPr>
          <p:nvPr>
            <p:ph type="ctrTitle"/>
          </p:nvPr>
        </p:nvSpPr>
        <p:spPr/>
        <p:txBody>
          <a:bodyPr/>
          <a:lstStyle/>
          <a:p>
            <a:r>
              <a:rPr lang="en-IN" dirty="0"/>
              <a:t>Recursion</a:t>
            </a:r>
          </a:p>
        </p:txBody>
      </p:sp>
      <p:sp>
        <p:nvSpPr>
          <p:cNvPr id="2" name="Subtitle 1">
            <a:extLst>
              <a:ext uri="{FF2B5EF4-FFF2-40B4-BE49-F238E27FC236}">
                <a16:creationId xmlns:a16="http://schemas.microsoft.com/office/drawing/2014/main" id="{7A2E04C1-14D2-49EA-9C97-0825FFC4F6A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3999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74095e65b_0_90"/>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dirty="0">
                <a:solidFill>
                  <a:srgbClr val="15294B"/>
                </a:solidFill>
                <a:latin typeface="Poppins"/>
                <a:ea typeface="Poppins"/>
                <a:cs typeface="Poppins"/>
                <a:sym typeface="Poppins"/>
              </a:rPr>
              <a:t>Runtime Analysis</a:t>
            </a:r>
            <a:endParaRPr sz="3600" b="1" dirty="0">
              <a:solidFill>
                <a:srgbClr val="15294B"/>
              </a:solidFill>
              <a:latin typeface="Poppins"/>
              <a:ea typeface="Poppins"/>
              <a:cs typeface="Poppins"/>
              <a:sym typeface="Poppins"/>
            </a:endParaRPr>
          </a:p>
        </p:txBody>
      </p:sp>
      <p:sp>
        <p:nvSpPr>
          <p:cNvPr id="142" name="Google Shape;142;ge74095e65b_0_90"/>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It is a study of runtime of a given algorithm, by identifying its behaviour as the input size for the algo increases.</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What is the performance of a given algorithm.</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Why do we need to measure the performance of the given algorithm? Basically, it tells us if our algo is good enough to give faster response on bigger data.</a:t>
            </a:r>
            <a:endParaRPr sz="1800" dirty="0">
              <a:solidFill>
                <a:srgbClr val="15294B"/>
              </a:solidFill>
              <a:latin typeface="Poppins"/>
              <a:ea typeface="Poppins"/>
              <a:cs typeface="Poppins"/>
              <a:sym typeface="Poppins"/>
            </a:endParaRPr>
          </a:p>
        </p:txBody>
      </p:sp>
      <p:sp>
        <p:nvSpPr>
          <p:cNvPr id="143" name="Google Shape;143;ge74095e65b_0_90"/>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e74095e65b_0_90"/>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00ED-021D-4DBE-AF2D-0C9449E69C07}"/>
              </a:ext>
            </a:extLst>
          </p:cNvPr>
          <p:cNvSpPr>
            <a:spLocks noGrp="1"/>
          </p:cNvSpPr>
          <p:nvPr>
            <p:ph type="title"/>
          </p:nvPr>
        </p:nvSpPr>
        <p:spPr/>
        <p:txBody>
          <a:bodyPr/>
          <a:lstStyle/>
          <a:p>
            <a:r>
              <a:rPr lang="en-IN" dirty="0"/>
              <a:t>What is Recursion</a:t>
            </a:r>
          </a:p>
        </p:txBody>
      </p:sp>
      <p:sp>
        <p:nvSpPr>
          <p:cNvPr id="3" name="Content Placeholder 2">
            <a:extLst>
              <a:ext uri="{FF2B5EF4-FFF2-40B4-BE49-F238E27FC236}">
                <a16:creationId xmlns:a16="http://schemas.microsoft.com/office/drawing/2014/main" id="{1311FF2D-E6C7-4967-974D-7C45F4B8CB13}"/>
              </a:ext>
            </a:extLst>
          </p:cNvPr>
          <p:cNvSpPr>
            <a:spLocks noGrp="1"/>
          </p:cNvSpPr>
          <p:nvPr>
            <p:ph idx="1"/>
          </p:nvPr>
        </p:nvSpPr>
        <p:spPr/>
        <p:txBody>
          <a:bodyPr/>
          <a:lstStyle/>
          <a:p>
            <a:r>
              <a:rPr lang="en-IN" dirty="0"/>
              <a:t>Example from Non – Computing World:</a:t>
            </a:r>
          </a:p>
          <a:p>
            <a:endParaRPr lang="en-IN" dirty="0"/>
          </a:p>
        </p:txBody>
      </p:sp>
      <p:pic>
        <p:nvPicPr>
          <p:cNvPr id="7" name="Picture 6">
            <a:extLst>
              <a:ext uri="{FF2B5EF4-FFF2-40B4-BE49-F238E27FC236}">
                <a16:creationId xmlns:a16="http://schemas.microsoft.com/office/drawing/2014/main" id="{1DA978D5-C68B-485E-BD23-0616E1DAE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40" y="2357439"/>
            <a:ext cx="2475476" cy="2877292"/>
          </a:xfrm>
          <a:prstGeom prst="rect">
            <a:avLst/>
          </a:prstGeom>
        </p:spPr>
      </p:pic>
      <p:pic>
        <p:nvPicPr>
          <p:cNvPr id="8" name="Picture 7">
            <a:extLst>
              <a:ext uri="{FF2B5EF4-FFF2-40B4-BE49-F238E27FC236}">
                <a16:creationId xmlns:a16="http://schemas.microsoft.com/office/drawing/2014/main" id="{579F1D29-315C-45A4-9BE1-F7CB305E6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662" y="2509839"/>
            <a:ext cx="2185574" cy="2540334"/>
          </a:xfrm>
          <a:prstGeom prst="rect">
            <a:avLst/>
          </a:prstGeom>
        </p:spPr>
      </p:pic>
      <p:pic>
        <p:nvPicPr>
          <p:cNvPr id="9" name="Picture 8">
            <a:extLst>
              <a:ext uri="{FF2B5EF4-FFF2-40B4-BE49-F238E27FC236}">
                <a16:creationId xmlns:a16="http://schemas.microsoft.com/office/drawing/2014/main" id="{B9613DAD-4D18-4490-AEC1-2F86776AA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06" y="2660142"/>
            <a:ext cx="1868607" cy="2171917"/>
          </a:xfrm>
          <a:prstGeom prst="rect">
            <a:avLst/>
          </a:prstGeom>
        </p:spPr>
      </p:pic>
      <p:pic>
        <p:nvPicPr>
          <p:cNvPr id="10" name="Picture 9">
            <a:extLst>
              <a:ext uri="{FF2B5EF4-FFF2-40B4-BE49-F238E27FC236}">
                <a16:creationId xmlns:a16="http://schemas.microsoft.com/office/drawing/2014/main" id="{4D89FD05-0FFF-44E2-B3C0-0EE7AAF90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46" y="2760461"/>
            <a:ext cx="1500817" cy="1744428"/>
          </a:xfrm>
          <a:prstGeom prst="rect">
            <a:avLst/>
          </a:prstGeom>
        </p:spPr>
      </p:pic>
      <p:pic>
        <p:nvPicPr>
          <p:cNvPr id="12" name="Picture 11">
            <a:extLst>
              <a:ext uri="{FF2B5EF4-FFF2-40B4-BE49-F238E27FC236}">
                <a16:creationId xmlns:a16="http://schemas.microsoft.com/office/drawing/2014/main" id="{4813BC55-B18C-4CE4-846A-C0C62030A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327" y="3210821"/>
            <a:ext cx="1124943" cy="843707"/>
          </a:xfrm>
          <a:prstGeom prst="rect">
            <a:avLst/>
          </a:prstGeom>
        </p:spPr>
      </p:pic>
    </p:spTree>
    <p:extLst>
      <p:ext uri="{BB962C8B-B14F-4D97-AF65-F5344CB8AC3E}">
        <p14:creationId xmlns:p14="http://schemas.microsoft.com/office/powerpoint/2010/main" val="2989575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A697-0B36-4D0F-9EB6-FBEE652BF9F9}"/>
              </a:ext>
            </a:extLst>
          </p:cNvPr>
          <p:cNvSpPr>
            <a:spLocks noGrp="1"/>
          </p:cNvSpPr>
          <p:nvPr>
            <p:ph type="title"/>
          </p:nvPr>
        </p:nvSpPr>
        <p:spPr/>
        <p:txBody>
          <a:bodyPr/>
          <a:lstStyle/>
          <a:p>
            <a:r>
              <a:rPr lang="en-IN" dirty="0"/>
              <a:t>Recursion Properties</a:t>
            </a:r>
          </a:p>
        </p:txBody>
      </p:sp>
      <p:sp>
        <p:nvSpPr>
          <p:cNvPr id="3" name="Content Placeholder 2">
            <a:extLst>
              <a:ext uri="{FF2B5EF4-FFF2-40B4-BE49-F238E27FC236}">
                <a16:creationId xmlns:a16="http://schemas.microsoft.com/office/drawing/2014/main" id="{32EE780E-60BB-4BDA-A6B6-7FB70FDA1F3B}"/>
              </a:ext>
            </a:extLst>
          </p:cNvPr>
          <p:cNvSpPr>
            <a:spLocks noGrp="1"/>
          </p:cNvSpPr>
          <p:nvPr>
            <p:ph idx="1"/>
          </p:nvPr>
        </p:nvSpPr>
        <p:spPr/>
        <p:txBody>
          <a:bodyPr/>
          <a:lstStyle/>
          <a:p>
            <a:r>
              <a:rPr lang="en-IN" dirty="0"/>
              <a:t>Same operation being performed with different input</a:t>
            </a:r>
          </a:p>
          <a:p>
            <a:r>
              <a:rPr lang="en-IN" dirty="0"/>
              <a:t>In every step we try to make the problem smaller</a:t>
            </a:r>
          </a:p>
          <a:p>
            <a:r>
              <a:rPr lang="en-IN" dirty="0">
                <a:solidFill>
                  <a:srgbClr val="FF0000"/>
                </a:solidFill>
              </a:rPr>
              <a:t>We mandatorily need to give a base condition</a:t>
            </a:r>
          </a:p>
          <a:p>
            <a:pPr lvl="1"/>
            <a:r>
              <a:rPr lang="en-IN" dirty="0"/>
              <a:t>A condition which stops the recursion</a:t>
            </a:r>
          </a:p>
          <a:p>
            <a:pPr lvl="2"/>
            <a:r>
              <a:rPr lang="en-IN" dirty="0"/>
              <a:t>Either found the answer</a:t>
            </a:r>
          </a:p>
          <a:p>
            <a:pPr lvl="2"/>
            <a:r>
              <a:rPr lang="en-IN" dirty="0"/>
              <a:t>Answer does not exists</a:t>
            </a:r>
          </a:p>
          <a:p>
            <a:r>
              <a:rPr lang="en-IN" dirty="0"/>
              <a:t>It is managed using stacks</a:t>
            </a:r>
          </a:p>
        </p:txBody>
      </p:sp>
    </p:spTree>
    <p:extLst>
      <p:ext uri="{BB962C8B-B14F-4D97-AF65-F5344CB8AC3E}">
        <p14:creationId xmlns:p14="http://schemas.microsoft.com/office/powerpoint/2010/main" val="2939146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3B16-A17B-494E-BB03-20CA4CC6E757}"/>
              </a:ext>
            </a:extLst>
          </p:cNvPr>
          <p:cNvSpPr>
            <a:spLocks noGrp="1"/>
          </p:cNvSpPr>
          <p:nvPr>
            <p:ph type="title"/>
          </p:nvPr>
        </p:nvSpPr>
        <p:spPr/>
        <p:txBody>
          <a:bodyPr/>
          <a:lstStyle/>
          <a:p>
            <a:r>
              <a:rPr lang="en-US" dirty="0"/>
              <a:t>Usage</a:t>
            </a:r>
            <a:endParaRPr lang="en-IN" dirty="0"/>
          </a:p>
        </p:txBody>
      </p:sp>
      <p:sp>
        <p:nvSpPr>
          <p:cNvPr id="3" name="Content Placeholder 2">
            <a:extLst>
              <a:ext uri="{FF2B5EF4-FFF2-40B4-BE49-F238E27FC236}">
                <a16:creationId xmlns:a16="http://schemas.microsoft.com/office/drawing/2014/main" id="{A88756ED-34AE-471E-A467-A45696EE0764}"/>
              </a:ext>
            </a:extLst>
          </p:cNvPr>
          <p:cNvSpPr>
            <a:spLocks noGrp="1"/>
          </p:cNvSpPr>
          <p:nvPr>
            <p:ph idx="1"/>
          </p:nvPr>
        </p:nvSpPr>
        <p:spPr/>
        <p:txBody>
          <a:bodyPr/>
          <a:lstStyle/>
          <a:p>
            <a:r>
              <a:rPr lang="en-US" dirty="0"/>
              <a:t>Recursion simplifies implementation in many cases</a:t>
            </a:r>
          </a:p>
          <a:p>
            <a:r>
              <a:rPr lang="en-US" dirty="0"/>
              <a:t>Greatly used in below scenarios</a:t>
            </a:r>
          </a:p>
          <a:p>
            <a:pPr lvl="1"/>
            <a:r>
              <a:rPr lang="en-US" dirty="0"/>
              <a:t>Trees</a:t>
            </a:r>
          </a:p>
          <a:p>
            <a:pPr lvl="1"/>
            <a:r>
              <a:rPr lang="en-US" dirty="0"/>
              <a:t>Graphs</a:t>
            </a:r>
          </a:p>
          <a:p>
            <a:pPr lvl="1"/>
            <a:r>
              <a:rPr lang="en-US" dirty="0"/>
              <a:t>Dynamic Algorithm</a:t>
            </a:r>
          </a:p>
          <a:p>
            <a:pPr lvl="1"/>
            <a:r>
              <a:rPr lang="en-US" dirty="0"/>
              <a:t>Sorting Algorithms</a:t>
            </a:r>
          </a:p>
          <a:p>
            <a:pPr lvl="1"/>
            <a:endParaRPr lang="en-US" dirty="0"/>
          </a:p>
          <a:p>
            <a:pPr lvl="1"/>
            <a:endParaRPr lang="en-IN" dirty="0"/>
          </a:p>
        </p:txBody>
      </p:sp>
    </p:spTree>
    <p:extLst>
      <p:ext uri="{BB962C8B-B14F-4D97-AF65-F5344CB8AC3E}">
        <p14:creationId xmlns:p14="http://schemas.microsoft.com/office/powerpoint/2010/main" val="1257879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46B-C00C-4218-9583-D509B2BB7EAD}"/>
              </a:ext>
            </a:extLst>
          </p:cNvPr>
          <p:cNvSpPr>
            <a:spLocks noGrp="1"/>
          </p:cNvSpPr>
          <p:nvPr>
            <p:ph type="title"/>
          </p:nvPr>
        </p:nvSpPr>
        <p:spPr/>
        <p:txBody>
          <a:bodyPr/>
          <a:lstStyle/>
          <a:p>
            <a:r>
              <a:rPr lang="en-US" dirty="0"/>
              <a:t>Format</a:t>
            </a:r>
            <a:endParaRPr lang="en-IN" dirty="0"/>
          </a:p>
        </p:txBody>
      </p:sp>
      <p:sp>
        <p:nvSpPr>
          <p:cNvPr id="3" name="Content Placeholder 2">
            <a:extLst>
              <a:ext uri="{FF2B5EF4-FFF2-40B4-BE49-F238E27FC236}">
                <a16:creationId xmlns:a16="http://schemas.microsoft.com/office/drawing/2014/main" id="{10E334B7-35E4-41BA-833C-D20AD7F9CB65}"/>
              </a:ext>
            </a:extLst>
          </p:cNvPr>
          <p:cNvSpPr>
            <a:spLocks noGrp="1"/>
          </p:cNvSpPr>
          <p:nvPr>
            <p:ph idx="1"/>
          </p:nvPr>
        </p:nvSpPr>
        <p:spPr/>
        <p:txBody>
          <a:bodyPr>
            <a:normAutofit fontScale="92500" lnSpcReduction="20000"/>
          </a:bodyPr>
          <a:lstStyle/>
          <a:p>
            <a:r>
              <a:rPr lang="en-US" b="1" dirty="0"/>
              <a:t>Recursive Case </a:t>
            </a:r>
            <a:r>
              <a:rPr lang="en-US" dirty="0"/>
              <a:t>: Case where function recur with different (smaller) parameters</a:t>
            </a:r>
          </a:p>
          <a:p>
            <a:r>
              <a:rPr lang="en-US" b="1" dirty="0">
                <a:solidFill>
                  <a:srgbClr val="FF0000"/>
                </a:solidFill>
              </a:rPr>
              <a:t>**Base Case</a:t>
            </a:r>
            <a:r>
              <a:rPr lang="en-US" b="1" dirty="0"/>
              <a:t> </a:t>
            </a:r>
            <a:r>
              <a:rPr lang="en-US" dirty="0"/>
              <a:t>: Case where the function does not recur (recursion stops)</a:t>
            </a:r>
          </a:p>
          <a:p>
            <a:pPr marL="0" indent="0">
              <a:buNone/>
            </a:pPr>
            <a:endParaRPr lang="en-US" dirty="0"/>
          </a:p>
          <a:p>
            <a:pPr marL="0" indent="0">
              <a:buNone/>
            </a:pPr>
            <a:r>
              <a:rPr lang="en-US" dirty="0" err="1"/>
              <a:t>SampleRecursion</a:t>
            </a:r>
            <a:r>
              <a:rPr lang="en-US" dirty="0"/>
              <a:t>(parameter)</a:t>
            </a:r>
          </a:p>
          <a:p>
            <a:pPr marL="0" indent="0">
              <a:buNone/>
            </a:pPr>
            <a:r>
              <a:rPr lang="en-US" dirty="0"/>
              <a:t>	if base case</a:t>
            </a:r>
          </a:p>
          <a:p>
            <a:pPr marL="0" indent="0">
              <a:buNone/>
            </a:pPr>
            <a:r>
              <a:rPr lang="en-US" dirty="0"/>
              <a:t>		return some base case value</a:t>
            </a:r>
          </a:p>
          <a:p>
            <a:pPr marL="0" indent="0">
              <a:buNone/>
            </a:pPr>
            <a:r>
              <a:rPr lang="en-US" dirty="0"/>
              <a:t>	else </a:t>
            </a:r>
          </a:p>
          <a:p>
            <a:pPr marL="0" indent="0">
              <a:buNone/>
            </a:pPr>
            <a:r>
              <a:rPr lang="en-US" dirty="0"/>
              <a:t>		</a:t>
            </a:r>
            <a:r>
              <a:rPr lang="en-US" dirty="0" err="1"/>
              <a:t>SampleRecursion</a:t>
            </a:r>
            <a:r>
              <a:rPr lang="en-US" dirty="0"/>
              <a:t>(</a:t>
            </a:r>
            <a:r>
              <a:rPr lang="en-US" dirty="0" err="1"/>
              <a:t>modifiedParameter</a:t>
            </a:r>
            <a:r>
              <a:rPr lang="en-US" dirty="0"/>
              <a:t>)</a:t>
            </a:r>
          </a:p>
          <a:p>
            <a:pPr marL="0" indent="0">
              <a:buNone/>
            </a:pPr>
            <a:r>
              <a:rPr lang="en-US" dirty="0"/>
              <a:t>	</a:t>
            </a:r>
            <a:endParaRPr lang="en-IN" dirty="0"/>
          </a:p>
        </p:txBody>
      </p:sp>
    </p:spTree>
    <p:extLst>
      <p:ext uri="{BB962C8B-B14F-4D97-AF65-F5344CB8AC3E}">
        <p14:creationId xmlns:p14="http://schemas.microsoft.com/office/powerpoint/2010/main" val="422443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D571-D5F1-4BD2-9905-F4FBC5BC6075}"/>
              </a:ext>
            </a:extLst>
          </p:cNvPr>
          <p:cNvSpPr>
            <a:spLocks noGrp="1"/>
          </p:cNvSpPr>
          <p:nvPr>
            <p:ph type="title"/>
          </p:nvPr>
        </p:nvSpPr>
        <p:spPr/>
        <p:txBody>
          <a:bodyPr/>
          <a:lstStyle/>
          <a:p>
            <a:r>
              <a:rPr lang="en-IN" dirty="0"/>
              <a:t>Recursion Find Factorial</a:t>
            </a:r>
          </a:p>
        </p:txBody>
      </p:sp>
      <p:sp>
        <p:nvSpPr>
          <p:cNvPr id="3" name="Content Placeholder 2">
            <a:extLst>
              <a:ext uri="{FF2B5EF4-FFF2-40B4-BE49-F238E27FC236}">
                <a16:creationId xmlns:a16="http://schemas.microsoft.com/office/drawing/2014/main" id="{FCF90A48-C4FA-4319-9516-27B85F27063E}"/>
              </a:ext>
            </a:extLst>
          </p:cNvPr>
          <p:cNvSpPr>
            <a:spLocks noGrp="1"/>
          </p:cNvSpPr>
          <p:nvPr>
            <p:ph idx="1"/>
          </p:nvPr>
        </p:nvSpPr>
        <p:spPr/>
        <p:txBody>
          <a:bodyPr/>
          <a:lstStyle/>
          <a:p>
            <a:r>
              <a:rPr lang="en-IN" dirty="0"/>
              <a:t>Definition</a:t>
            </a:r>
          </a:p>
          <a:p>
            <a:pPr lvl="1"/>
            <a:r>
              <a:rPr lang="en-IN" dirty="0"/>
              <a:t>Factorial of non – negative integer n</a:t>
            </a:r>
          </a:p>
          <a:p>
            <a:pPr lvl="1"/>
            <a:r>
              <a:rPr lang="en-IN" dirty="0"/>
              <a:t>Denoted by n!</a:t>
            </a:r>
          </a:p>
          <a:p>
            <a:pPr lvl="1"/>
            <a:r>
              <a:rPr lang="en-IN" dirty="0"/>
              <a:t>Is the product of all positive integers from 1 to n</a:t>
            </a:r>
          </a:p>
          <a:p>
            <a:r>
              <a:rPr lang="en-IN" dirty="0"/>
              <a:t>Example</a:t>
            </a:r>
          </a:p>
          <a:p>
            <a:pPr lvl="1"/>
            <a:r>
              <a:rPr lang="en-IN" dirty="0"/>
              <a:t>5! = 1*2*3*4*5 = 120</a:t>
            </a:r>
          </a:p>
          <a:p>
            <a:pPr lvl="1"/>
            <a:r>
              <a:rPr lang="en-IN" dirty="0"/>
              <a:t>6! = 1*2*3*4*5*6 = 720</a:t>
            </a:r>
          </a:p>
          <a:p>
            <a:pPr lvl="1"/>
            <a:r>
              <a:rPr lang="en-IN" dirty="0"/>
              <a:t>0! = 1</a:t>
            </a:r>
          </a:p>
        </p:txBody>
      </p:sp>
    </p:spTree>
    <p:extLst>
      <p:ext uri="{BB962C8B-B14F-4D97-AF65-F5344CB8AC3E}">
        <p14:creationId xmlns:p14="http://schemas.microsoft.com/office/powerpoint/2010/main" val="2932643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CD33-0A75-4988-BCAB-8EFF3A836C8F}"/>
              </a:ext>
            </a:extLst>
          </p:cNvPr>
          <p:cNvSpPr>
            <a:spLocks noGrp="1"/>
          </p:cNvSpPr>
          <p:nvPr>
            <p:ph type="title"/>
          </p:nvPr>
        </p:nvSpPr>
        <p:spPr/>
        <p:txBody>
          <a:bodyPr/>
          <a:lstStyle/>
          <a:p>
            <a:r>
              <a:rPr lang="en-IN" dirty="0"/>
              <a:t>Algo For Factorial</a:t>
            </a:r>
          </a:p>
        </p:txBody>
      </p:sp>
      <p:sp>
        <p:nvSpPr>
          <p:cNvPr id="3" name="Content Placeholder 2">
            <a:extLst>
              <a:ext uri="{FF2B5EF4-FFF2-40B4-BE49-F238E27FC236}">
                <a16:creationId xmlns:a16="http://schemas.microsoft.com/office/drawing/2014/main" id="{F102F7F3-F823-43C6-A3BC-9431CEDE3E30}"/>
              </a:ext>
            </a:extLst>
          </p:cNvPr>
          <p:cNvSpPr>
            <a:spLocks noGrp="1"/>
          </p:cNvSpPr>
          <p:nvPr>
            <p:ph idx="1"/>
          </p:nvPr>
        </p:nvSpPr>
        <p:spPr/>
        <p:txBody>
          <a:bodyPr/>
          <a:lstStyle/>
          <a:p>
            <a:pPr marL="0" indent="0">
              <a:buNone/>
            </a:pPr>
            <a:r>
              <a:rPr lang="en-IN" dirty="0"/>
              <a:t>factorial(n)</a:t>
            </a:r>
          </a:p>
          <a:p>
            <a:pPr marL="0" indent="0">
              <a:buNone/>
            </a:pPr>
            <a:r>
              <a:rPr lang="en-IN" dirty="0"/>
              <a:t>	if n equals 0</a:t>
            </a:r>
          </a:p>
          <a:p>
            <a:pPr marL="0" indent="0">
              <a:buNone/>
            </a:pPr>
            <a:r>
              <a:rPr lang="en-IN" dirty="0"/>
              <a:t>		return 1</a:t>
            </a:r>
          </a:p>
          <a:p>
            <a:pPr marL="0" indent="0">
              <a:buNone/>
            </a:pPr>
            <a:r>
              <a:rPr lang="en-IN" dirty="0"/>
              <a:t>	return n * factorial(n-1)</a:t>
            </a:r>
          </a:p>
        </p:txBody>
      </p:sp>
    </p:spTree>
    <p:extLst>
      <p:ext uri="{BB962C8B-B14F-4D97-AF65-F5344CB8AC3E}">
        <p14:creationId xmlns:p14="http://schemas.microsoft.com/office/powerpoint/2010/main" val="2598388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DC6BE-3A44-4E98-9EAC-1374A9880F37}"/>
              </a:ext>
            </a:extLst>
          </p:cNvPr>
          <p:cNvSpPr>
            <a:spLocks noGrp="1"/>
          </p:cNvSpPr>
          <p:nvPr>
            <p:ph type="ctrTitle"/>
          </p:nvPr>
        </p:nvSpPr>
        <p:spPr/>
        <p:txBody>
          <a:bodyPr/>
          <a:lstStyle/>
          <a:p>
            <a:r>
              <a:rPr lang="en-IN" dirty="0"/>
              <a:t>Time Complexity</a:t>
            </a:r>
          </a:p>
        </p:txBody>
      </p:sp>
      <p:sp>
        <p:nvSpPr>
          <p:cNvPr id="5" name="Subtitle 4">
            <a:extLst>
              <a:ext uri="{FF2B5EF4-FFF2-40B4-BE49-F238E27FC236}">
                <a16:creationId xmlns:a16="http://schemas.microsoft.com/office/drawing/2014/main" id="{0ECD27A4-ACC3-436E-AAF1-D763D3D30985}"/>
              </a:ext>
            </a:extLst>
          </p:cNvPr>
          <p:cNvSpPr>
            <a:spLocks noGrp="1"/>
          </p:cNvSpPr>
          <p:nvPr>
            <p:ph type="subTitle" idx="1"/>
          </p:nvPr>
        </p:nvSpPr>
        <p:spPr/>
        <p:txBody>
          <a:bodyPr/>
          <a:lstStyle/>
          <a:p>
            <a:r>
              <a:rPr lang="en-US" dirty="0"/>
              <a:t>Recursions</a:t>
            </a:r>
            <a:endParaRPr lang="en-IN" dirty="0"/>
          </a:p>
        </p:txBody>
      </p:sp>
    </p:spTree>
    <p:extLst>
      <p:ext uri="{BB962C8B-B14F-4D97-AF65-F5344CB8AC3E}">
        <p14:creationId xmlns:p14="http://schemas.microsoft.com/office/powerpoint/2010/main" val="1662098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CA44-E4F7-493B-8704-D2D031D95422}"/>
              </a:ext>
            </a:extLst>
          </p:cNvPr>
          <p:cNvSpPr>
            <a:spLocks noGrp="1"/>
          </p:cNvSpPr>
          <p:nvPr>
            <p:ph type="title"/>
          </p:nvPr>
        </p:nvSpPr>
        <p:spPr/>
        <p:txBody>
          <a:bodyPr/>
          <a:lstStyle/>
          <a:p>
            <a:r>
              <a:rPr lang="en-IN" dirty="0"/>
              <a:t>Calculate Time Complexity (O)</a:t>
            </a:r>
          </a:p>
        </p:txBody>
      </p:sp>
      <p:sp>
        <p:nvSpPr>
          <p:cNvPr id="3" name="Content Placeholder 2">
            <a:extLst>
              <a:ext uri="{FF2B5EF4-FFF2-40B4-BE49-F238E27FC236}">
                <a16:creationId xmlns:a16="http://schemas.microsoft.com/office/drawing/2014/main" id="{783EBC0C-1BFE-4842-8A48-44675961D0BE}"/>
              </a:ext>
            </a:extLst>
          </p:cNvPr>
          <p:cNvSpPr>
            <a:spLocks noGrp="1"/>
          </p:cNvSpPr>
          <p:nvPr>
            <p:ph idx="1"/>
          </p:nvPr>
        </p:nvSpPr>
        <p:spPr/>
        <p:txBody>
          <a:bodyPr/>
          <a:lstStyle/>
          <a:p>
            <a:r>
              <a:rPr lang="en-IN" dirty="0"/>
              <a:t>Iterative Algorithm</a:t>
            </a:r>
          </a:p>
          <a:p>
            <a:r>
              <a:rPr lang="en-IN" dirty="0"/>
              <a:t>Recursive Algorithm</a:t>
            </a:r>
          </a:p>
        </p:txBody>
      </p:sp>
    </p:spTree>
    <p:extLst>
      <p:ext uri="{BB962C8B-B14F-4D97-AF65-F5344CB8AC3E}">
        <p14:creationId xmlns:p14="http://schemas.microsoft.com/office/powerpoint/2010/main" val="1560446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AD88C-9D2D-48B4-89FB-843CA33C072C}"/>
              </a:ext>
            </a:extLst>
          </p:cNvPr>
          <p:cNvSpPr>
            <a:spLocks noGrp="1"/>
          </p:cNvSpPr>
          <p:nvPr>
            <p:ph type="title"/>
          </p:nvPr>
        </p:nvSpPr>
        <p:spPr>
          <a:xfrm>
            <a:off x="838200" y="172178"/>
            <a:ext cx="10515600" cy="1325563"/>
          </a:xfrm>
        </p:spPr>
        <p:txBody>
          <a:bodyPr/>
          <a:lstStyle/>
          <a:p>
            <a:r>
              <a:rPr lang="en-IN" dirty="0"/>
              <a:t>Iterative</a:t>
            </a:r>
          </a:p>
        </p:txBody>
      </p:sp>
      <p:sp>
        <p:nvSpPr>
          <p:cNvPr id="3" name="Content Placeholder 2">
            <a:extLst>
              <a:ext uri="{FF2B5EF4-FFF2-40B4-BE49-F238E27FC236}">
                <a16:creationId xmlns:a16="http://schemas.microsoft.com/office/drawing/2014/main" id="{7244D365-CA9E-4309-9A42-5BD5C9EEB1F5}"/>
              </a:ext>
            </a:extLst>
          </p:cNvPr>
          <p:cNvSpPr>
            <a:spLocks noGrp="1"/>
          </p:cNvSpPr>
          <p:nvPr>
            <p:ph idx="1"/>
          </p:nvPr>
        </p:nvSpPr>
        <p:spPr>
          <a:xfrm>
            <a:off x="838200" y="1400961"/>
            <a:ext cx="10515600" cy="4776002"/>
          </a:xfrm>
        </p:spPr>
        <p:txBody>
          <a:bodyPr>
            <a:normAutofit fontScale="92500" lnSpcReduction="10000"/>
          </a:bodyPr>
          <a:lstStyle/>
          <a:p>
            <a:pPr marL="0" indent="0">
              <a:buNone/>
            </a:pPr>
            <a:r>
              <a:rPr lang="en-IN" dirty="0"/>
              <a:t>Find the largest number in an array</a:t>
            </a:r>
          </a:p>
          <a:p>
            <a:pPr marL="0" indent="0">
              <a:buNone/>
            </a:pPr>
            <a:endParaRPr lang="en-IN" dirty="0"/>
          </a:p>
          <a:p>
            <a:pPr marL="0" indent="0">
              <a:buNone/>
            </a:pPr>
            <a:r>
              <a:rPr lang="en-IN" dirty="0" err="1"/>
              <a:t>largestNumber</a:t>
            </a:r>
            <a:r>
              <a:rPr lang="en-IN" dirty="0"/>
              <a:t>(</a:t>
            </a:r>
            <a:r>
              <a:rPr lang="en-IN" dirty="0" err="1"/>
              <a:t>arr</a:t>
            </a:r>
            <a:r>
              <a:rPr lang="en-IN" dirty="0"/>
              <a:t>):</a:t>
            </a:r>
          </a:p>
          <a:p>
            <a:pPr marL="0" indent="0">
              <a:buNone/>
            </a:pPr>
            <a:r>
              <a:rPr lang="en-IN" dirty="0"/>
              <a:t>	</a:t>
            </a:r>
            <a:r>
              <a:rPr lang="en-IN" dirty="0" err="1"/>
              <a:t>largestNumber</a:t>
            </a:r>
            <a:r>
              <a:rPr lang="en-IN" dirty="0"/>
              <a:t> = </a:t>
            </a:r>
            <a:r>
              <a:rPr lang="en-IN" dirty="0" err="1"/>
              <a:t>Integer.Min</a:t>
            </a:r>
            <a:r>
              <a:rPr lang="en-IN" dirty="0"/>
              <a:t>------------------ O(1)</a:t>
            </a:r>
          </a:p>
          <a:p>
            <a:pPr marL="0" indent="0">
              <a:buNone/>
            </a:pPr>
            <a:r>
              <a:rPr lang="en-IN" dirty="0"/>
              <a:t>	for </a:t>
            </a:r>
            <a:r>
              <a:rPr lang="en-IN" dirty="0" err="1"/>
              <a:t>i</a:t>
            </a:r>
            <a:r>
              <a:rPr lang="en-IN" dirty="0"/>
              <a:t> in range(0, </a:t>
            </a:r>
            <a:r>
              <a:rPr lang="en-IN" dirty="0" err="1"/>
              <a:t>len</a:t>
            </a:r>
            <a:r>
              <a:rPr lang="en-IN" dirty="0"/>
              <a:t>(</a:t>
            </a:r>
            <a:r>
              <a:rPr lang="en-IN" dirty="0" err="1"/>
              <a:t>arr</a:t>
            </a:r>
            <a:r>
              <a:rPr lang="en-IN" dirty="0"/>
              <a:t>)) ----------------------- O(n)</a:t>
            </a:r>
          </a:p>
          <a:p>
            <a:pPr marL="0" indent="0">
              <a:buNone/>
            </a:pPr>
            <a:r>
              <a:rPr lang="en-IN" dirty="0"/>
              <a:t>		if </a:t>
            </a:r>
            <a:r>
              <a:rPr lang="en-IN" dirty="0" err="1"/>
              <a:t>arr</a:t>
            </a:r>
            <a:r>
              <a:rPr lang="en-IN" dirty="0"/>
              <a:t>[</a:t>
            </a:r>
            <a:r>
              <a:rPr lang="en-IN" dirty="0" err="1"/>
              <a:t>i</a:t>
            </a:r>
            <a:r>
              <a:rPr lang="en-IN" dirty="0"/>
              <a:t>] &gt; </a:t>
            </a:r>
            <a:r>
              <a:rPr lang="en-IN" dirty="0" err="1"/>
              <a:t>largestNumber</a:t>
            </a:r>
            <a:r>
              <a:rPr lang="en-IN" dirty="0"/>
              <a:t> -------------- O(1)</a:t>
            </a:r>
          </a:p>
          <a:p>
            <a:pPr marL="0" indent="0">
              <a:buNone/>
            </a:pPr>
            <a:r>
              <a:rPr lang="en-IN" dirty="0"/>
              <a:t>			</a:t>
            </a:r>
            <a:r>
              <a:rPr lang="en-IN" dirty="0" err="1"/>
              <a:t>largestNumber</a:t>
            </a:r>
            <a:r>
              <a:rPr lang="en-IN" dirty="0"/>
              <a:t> = </a:t>
            </a:r>
            <a:r>
              <a:rPr lang="en-IN" dirty="0" err="1"/>
              <a:t>arr</a:t>
            </a:r>
            <a:r>
              <a:rPr lang="en-IN" dirty="0"/>
              <a:t>[</a:t>
            </a:r>
            <a:r>
              <a:rPr lang="en-IN" dirty="0" err="1"/>
              <a:t>i</a:t>
            </a:r>
            <a:r>
              <a:rPr lang="en-IN" dirty="0"/>
              <a:t>] -------- O(1)</a:t>
            </a:r>
          </a:p>
          <a:p>
            <a:pPr marL="0" indent="0">
              <a:buNone/>
            </a:pPr>
            <a:r>
              <a:rPr lang="en-IN" dirty="0"/>
              <a:t>	return </a:t>
            </a:r>
            <a:r>
              <a:rPr lang="en-IN" dirty="0" err="1"/>
              <a:t>largestNumber</a:t>
            </a:r>
            <a:r>
              <a:rPr lang="en-IN" dirty="0"/>
              <a:t> --------------------------- O(1)</a:t>
            </a:r>
          </a:p>
          <a:p>
            <a:pPr marL="0" indent="0">
              <a:buNone/>
            </a:pPr>
            <a:endParaRPr lang="en-IN" dirty="0"/>
          </a:p>
          <a:p>
            <a:pPr marL="0" indent="0">
              <a:buNone/>
            </a:pPr>
            <a:r>
              <a:rPr lang="en-IN" dirty="0"/>
              <a:t>Time Complexity = O(1) + O(n) + O(1) = O(n)</a:t>
            </a:r>
          </a:p>
        </p:txBody>
      </p:sp>
    </p:spTree>
    <p:extLst>
      <p:ext uri="{BB962C8B-B14F-4D97-AF65-F5344CB8AC3E}">
        <p14:creationId xmlns:p14="http://schemas.microsoft.com/office/powerpoint/2010/main" val="1925023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8F10-20DD-4ADF-A8AA-8E59B6304945}"/>
              </a:ext>
            </a:extLst>
          </p:cNvPr>
          <p:cNvSpPr>
            <a:spLocks noGrp="1"/>
          </p:cNvSpPr>
          <p:nvPr>
            <p:ph type="title"/>
          </p:nvPr>
        </p:nvSpPr>
        <p:spPr/>
        <p:txBody>
          <a:bodyPr/>
          <a:lstStyle/>
          <a:p>
            <a:r>
              <a:rPr lang="en-IN" dirty="0"/>
              <a:t>Recursive #1</a:t>
            </a:r>
          </a:p>
        </p:txBody>
      </p:sp>
      <p:sp>
        <p:nvSpPr>
          <p:cNvPr id="3" name="Content Placeholder 2">
            <a:extLst>
              <a:ext uri="{FF2B5EF4-FFF2-40B4-BE49-F238E27FC236}">
                <a16:creationId xmlns:a16="http://schemas.microsoft.com/office/drawing/2014/main" id="{2EAB77AD-73E9-4DFF-9361-CD75AC9D5142}"/>
              </a:ext>
            </a:extLst>
          </p:cNvPr>
          <p:cNvSpPr>
            <a:spLocks noGrp="1"/>
          </p:cNvSpPr>
          <p:nvPr>
            <p:ph idx="1"/>
          </p:nvPr>
        </p:nvSpPr>
        <p:spPr/>
        <p:txBody>
          <a:bodyPr/>
          <a:lstStyle/>
          <a:p>
            <a:pPr marL="0" indent="0">
              <a:buNone/>
            </a:pPr>
            <a:r>
              <a:rPr lang="en-IN" dirty="0"/>
              <a:t>Set global highest = </a:t>
            </a:r>
            <a:r>
              <a:rPr lang="en-IN" dirty="0" err="1"/>
              <a:t>Integer.Min</a:t>
            </a:r>
            <a:r>
              <a:rPr lang="en-IN" dirty="0"/>
              <a:t> (-99999999)</a:t>
            </a:r>
          </a:p>
          <a:p>
            <a:pPr marL="0" indent="0">
              <a:buNone/>
            </a:pPr>
            <a:r>
              <a:rPr lang="en-IN" dirty="0" err="1"/>
              <a:t>biggestNumber</a:t>
            </a:r>
            <a:r>
              <a:rPr lang="en-IN" dirty="0"/>
              <a:t>(A, index):</a:t>
            </a:r>
          </a:p>
          <a:p>
            <a:pPr marL="0" indent="0">
              <a:buNone/>
            </a:pPr>
            <a:r>
              <a:rPr lang="en-IN" dirty="0"/>
              <a:t>	</a:t>
            </a:r>
            <a:r>
              <a:rPr lang="en-IN" dirty="0">
                <a:solidFill>
                  <a:srgbClr val="FF0000"/>
                </a:solidFill>
              </a:rPr>
              <a:t>if index == -1</a:t>
            </a:r>
          </a:p>
          <a:p>
            <a:pPr marL="0" indent="0">
              <a:buNone/>
            </a:pPr>
            <a:r>
              <a:rPr lang="en-IN" dirty="0">
                <a:solidFill>
                  <a:srgbClr val="FF0000"/>
                </a:solidFill>
              </a:rPr>
              <a:t>		return highest</a:t>
            </a:r>
          </a:p>
          <a:p>
            <a:pPr marL="0" indent="0">
              <a:buNone/>
            </a:pPr>
            <a:r>
              <a:rPr lang="en-IN" dirty="0"/>
              <a:t>	else</a:t>
            </a:r>
          </a:p>
          <a:p>
            <a:pPr marL="0" indent="0">
              <a:buNone/>
            </a:pPr>
            <a:r>
              <a:rPr lang="en-IN" dirty="0"/>
              <a:t>		if A[index] &gt; highest</a:t>
            </a:r>
          </a:p>
          <a:p>
            <a:pPr marL="0" indent="0">
              <a:buNone/>
            </a:pPr>
            <a:r>
              <a:rPr lang="en-IN" dirty="0"/>
              <a:t>			highest = A[index]</a:t>
            </a:r>
          </a:p>
          <a:p>
            <a:pPr marL="0" indent="0">
              <a:buNone/>
            </a:pPr>
            <a:r>
              <a:rPr lang="en-IN" dirty="0"/>
              <a:t>		return </a:t>
            </a:r>
            <a:r>
              <a:rPr lang="en-IN" dirty="0" err="1"/>
              <a:t>biggestNumber</a:t>
            </a:r>
            <a:r>
              <a:rPr lang="en-IN" dirty="0"/>
              <a:t>(A, index-1)</a:t>
            </a:r>
          </a:p>
        </p:txBody>
      </p:sp>
    </p:spTree>
    <p:extLst>
      <p:ext uri="{BB962C8B-B14F-4D97-AF65-F5344CB8AC3E}">
        <p14:creationId xmlns:p14="http://schemas.microsoft.com/office/powerpoint/2010/main" val="4103808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e74095e65b_0_74"/>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Notations in Runtime Analysis</a:t>
            </a:r>
            <a:endParaRPr sz="3600" b="1">
              <a:solidFill>
                <a:srgbClr val="15294B"/>
              </a:solidFill>
              <a:latin typeface="Poppins"/>
              <a:ea typeface="Poppins"/>
              <a:cs typeface="Poppins"/>
              <a:sym typeface="Poppins"/>
            </a:endParaRPr>
          </a:p>
        </p:txBody>
      </p:sp>
      <p:sp>
        <p:nvSpPr>
          <p:cNvPr id="150" name="Google Shape;150;ge74095e65b_0_74"/>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Consider an example of a car/bike, how do one tell about the mileage</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Highway -&gt; 20 km/l – Good (Best)</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City Traffic -&gt; 10 km/l – Poor (Worst)</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Mixed Environment -&gt; 15 km/l - Average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Similarly algo runtimes may be defined as:</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Best Case Scenario – Time Taken</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Worst Case Scenario – Time Taken</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Average Case Scenario – Time Taken</a:t>
            </a:r>
            <a:endParaRPr sz="1800" dirty="0">
              <a:solidFill>
                <a:srgbClr val="15294B"/>
              </a:solidFill>
              <a:latin typeface="Poppins"/>
              <a:ea typeface="Poppins"/>
              <a:cs typeface="Poppins"/>
              <a:sym typeface="Poppins"/>
            </a:endParaRPr>
          </a:p>
        </p:txBody>
      </p:sp>
      <p:sp>
        <p:nvSpPr>
          <p:cNvPr id="151" name="Google Shape;151;ge74095e65b_0_74"/>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e74095e65b_0_74"/>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EE22-894F-4202-B8F0-9416637C63D7}"/>
              </a:ext>
            </a:extLst>
          </p:cNvPr>
          <p:cNvSpPr>
            <a:spLocks noGrp="1"/>
          </p:cNvSpPr>
          <p:nvPr>
            <p:ph type="title"/>
          </p:nvPr>
        </p:nvSpPr>
        <p:spPr/>
        <p:txBody>
          <a:bodyPr/>
          <a:lstStyle/>
          <a:p>
            <a:r>
              <a:rPr lang="en-IN" dirty="0"/>
              <a:t>Recursive #1</a:t>
            </a:r>
          </a:p>
        </p:txBody>
      </p:sp>
      <p:sp>
        <p:nvSpPr>
          <p:cNvPr id="3" name="Content Placeholder 2">
            <a:extLst>
              <a:ext uri="{FF2B5EF4-FFF2-40B4-BE49-F238E27FC236}">
                <a16:creationId xmlns:a16="http://schemas.microsoft.com/office/drawing/2014/main" id="{223786F2-8939-4C4E-9442-4676389A8F0F}"/>
              </a:ext>
            </a:extLst>
          </p:cNvPr>
          <p:cNvSpPr>
            <a:spLocks noGrp="1"/>
          </p:cNvSpPr>
          <p:nvPr>
            <p:ph idx="1"/>
          </p:nvPr>
        </p:nvSpPr>
        <p:spPr/>
        <p:txBody>
          <a:bodyPr/>
          <a:lstStyle/>
          <a:p>
            <a:pPr marL="0" indent="0">
              <a:buNone/>
            </a:pPr>
            <a:r>
              <a:rPr lang="en-IN" dirty="0" err="1"/>
              <a:t>biggestNumber</a:t>
            </a:r>
            <a:r>
              <a:rPr lang="en-IN" dirty="0"/>
              <a:t>(A, index): ----------------------------- (Say T(n)) </a:t>
            </a:r>
          </a:p>
          <a:p>
            <a:pPr marL="0" indent="0">
              <a:buNone/>
            </a:pPr>
            <a:r>
              <a:rPr lang="en-IN" dirty="0"/>
              <a:t>	if index == -1--------------------------------------- O(1)</a:t>
            </a:r>
          </a:p>
          <a:p>
            <a:pPr marL="0" indent="0">
              <a:buNone/>
            </a:pPr>
            <a:r>
              <a:rPr lang="en-IN" dirty="0"/>
              <a:t>		return highest ---------------------------- O(1)</a:t>
            </a:r>
          </a:p>
          <a:p>
            <a:pPr marL="0" indent="0">
              <a:buNone/>
            </a:pPr>
            <a:r>
              <a:rPr lang="en-IN" dirty="0"/>
              <a:t>	else -------------------------------------------------- O(1)</a:t>
            </a:r>
          </a:p>
          <a:p>
            <a:pPr marL="0" indent="0">
              <a:buNone/>
            </a:pPr>
            <a:r>
              <a:rPr lang="en-IN" dirty="0"/>
              <a:t>		if A[index] &gt; highest --------------------- O(1)</a:t>
            </a:r>
          </a:p>
          <a:p>
            <a:pPr marL="0" indent="0">
              <a:buNone/>
            </a:pPr>
            <a:r>
              <a:rPr lang="en-IN" dirty="0"/>
              <a:t>			 highest = A[index]--------------- O(1)</a:t>
            </a:r>
          </a:p>
          <a:p>
            <a:pPr marL="0" indent="0">
              <a:buNone/>
            </a:pPr>
            <a:r>
              <a:rPr lang="en-IN" dirty="0"/>
              <a:t>		return </a:t>
            </a:r>
            <a:r>
              <a:rPr lang="en-IN" dirty="0" err="1"/>
              <a:t>biggestNumber</a:t>
            </a:r>
            <a:r>
              <a:rPr lang="en-IN" dirty="0"/>
              <a:t>(A, index-1)---- T(n-1)</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203202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4C1EC-D390-4F5C-809A-84098AE2BBDE}"/>
              </a:ext>
            </a:extLst>
          </p:cNvPr>
          <p:cNvSpPr>
            <a:spLocks noGrp="1"/>
          </p:cNvSpPr>
          <p:nvPr>
            <p:ph type="title"/>
          </p:nvPr>
        </p:nvSpPr>
        <p:spPr>
          <a:xfrm>
            <a:off x="838200" y="365126"/>
            <a:ext cx="10515600" cy="691888"/>
          </a:xfrm>
        </p:spPr>
        <p:txBody>
          <a:bodyPr>
            <a:normAutofit fontScale="90000"/>
          </a:bodyPr>
          <a:lstStyle/>
          <a:p>
            <a:r>
              <a:rPr lang="en-IN" dirty="0"/>
              <a:t>Back Substitution</a:t>
            </a:r>
          </a:p>
        </p:txBody>
      </p:sp>
      <p:sp>
        <p:nvSpPr>
          <p:cNvPr id="3" name="Content Placeholder 2">
            <a:extLst>
              <a:ext uri="{FF2B5EF4-FFF2-40B4-BE49-F238E27FC236}">
                <a16:creationId xmlns:a16="http://schemas.microsoft.com/office/drawing/2014/main" id="{D1CF736B-7881-45E5-AA56-6D69DC8535F4}"/>
              </a:ext>
            </a:extLst>
          </p:cNvPr>
          <p:cNvSpPr>
            <a:spLocks noGrp="1"/>
          </p:cNvSpPr>
          <p:nvPr>
            <p:ph idx="1"/>
          </p:nvPr>
        </p:nvSpPr>
        <p:spPr>
          <a:xfrm>
            <a:off x="838200" y="1057014"/>
            <a:ext cx="10515600" cy="5503177"/>
          </a:xfrm>
        </p:spPr>
        <p:txBody>
          <a:bodyPr>
            <a:normAutofit fontScale="55000" lnSpcReduction="20000"/>
          </a:bodyPr>
          <a:lstStyle/>
          <a:p>
            <a:pPr marL="0" indent="0">
              <a:buNone/>
            </a:pPr>
            <a:r>
              <a:rPr lang="en-IN" dirty="0"/>
              <a:t>Back Substitution O(1) as 1</a:t>
            </a:r>
          </a:p>
          <a:p>
            <a:pPr marL="0" indent="0">
              <a:buNone/>
            </a:pPr>
            <a:endParaRPr lang="en-IN" dirty="0"/>
          </a:p>
          <a:p>
            <a:pPr marL="0" indent="0">
              <a:buNone/>
            </a:pPr>
            <a:r>
              <a:rPr lang="en-IN" dirty="0"/>
              <a:t>T(n) = 1 + T (n-1) ------------ Eq#1</a:t>
            </a:r>
          </a:p>
          <a:p>
            <a:pPr marL="0" indent="0">
              <a:buNone/>
            </a:pPr>
            <a:r>
              <a:rPr lang="en-IN" dirty="0"/>
              <a:t>T(-1) = 1 ----------------------- Base Condition</a:t>
            </a:r>
          </a:p>
          <a:p>
            <a:pPr marL="0" indent="0">
              <a:buNone/>
            </a:pPr>
            <a:r>
              <a:rPr lang="en-IN" dirty="0"/>
              <a:t>T(n-1) = 1 + T((n-1)-1) = 1 + T(n-2)----- </a:t>
            </a:r>
            <a:r>
              <a:rPr lang="en-IN" dirty="0" err="1"/>
              <a:t>Eq</a:t>
            </a:r>
            <a:r>
              <a:rPr lang="en-IN" dirty="0"/>
              <a:t> #2</a:t>
            </a:r>
          </a:p>
          <a:p>
            <a:pPr marL="0" indent="0">
              <a:buNone/>
            </a:pPr>
            <a:r>
              <a:rPr lang="en-IN" dirty="0"/>
              <a:t>T(n-2) = 1 + T((n-2)-1) = 1 + T(n-3) ----- </a:t>
            </a:r>
            <a:r>
              <a:rPr lang="en-IN" dirty="0" err="1"/>
              <a:t>Eq</a:t>
            </a:r>
            <a:r>
              <a:rPr lang="en-IN" dirty="0"/>
              <a:t> #3</a:t>
            </a:r>
          </a:p>
          <a:p>
            <a:pPr marL="0" indent="0">
              <a:buNone/>
            </a:pPr>
            <a:endParaRPr lang="en-IN" dirty="0"/>
          </a:p>
          <a:p>
            <a:pPr marL="0" indent="0">
              <a:buNone/>
            </a:pPr>
            <a:endParaRPr lang="en-IN" dirty="0"/>
          </a:p>
          <a:p>
            <a:pPr marL="0" indent="0">
              <a:buNone/>
            </a:pPr>
            <a:r>
              <a:rPr lang="en-IN" dirty="0"/>
              <a:t>T(n) = 1 + T(n-1)</a:t>
            </a:r>
          </a:p>
          <a:p>
            <a:pPr marL="0" indent="0">
              <a:buNone/>
            </a:pPr>
            <a:r>
              <a:rPr lang="en-IN" dirty="0"/>
              <a:t>        = 1 + (1+T(n-2)) = 2 + T(n-2)</a:t>
            </a:r>
          </a:p>
          <a:p>
            <a:pPr marL="0" indent="0">
              <a:buNone/>
            </a:pPr>
            <a:r>
              <a:rPr lang="en-IN" dirty="0"/>
              <a:t>        = 2 + (1 + T(n-3)) = 3 + T(n-3)</a:t>
            </a:r>
          </a:p>
          <a:p>
            <a:pPr marL="0" indent="0">
              <a:buNone/>
            </a:pPr>
            <a:r>
              <a:rPr lang="en-IN" dirty="0"/>
              <a:t>        = k + T(n-k)</a:t>
            </a:r>
          </a:p>
          <a:p>
            <a:pPr marL="0" indent="0">
              <a:buNone/>
            </a:pPr>
            <a:r>
              <a:rPr lang="en-IN" dirty="0"/>
              <a:t>        = n + 1 + T(n- (n+1)) [select a value of k such that T is removed]</a:t>
            </a:r>
          </a:p>
          <a:p>
            <a:pPr marL="0" indent="0">
              <a:buNone/>
            </a:pPr>
            <a:r>
              <a:rPr lang="en-IN" dirty="0"/>
              <a:t>        = n + 1 + T(-1)</a:t>
            </a:r>
          </a:p>
          <a:p>
            <a:pPr marL="0" indent="0">
              <a:buNone/>
            </a:pPr>
            <a:r>
              <a:rPr lang="en-IN" dirty="0"/>
              <a:t>        = n + 1 + 1</a:t>
            </a:r>
          </a:p>
          <a:p>
            <a:pPr marL="0" indent="0">
              <a:buNone/>
            </a:pPr>
            <a:r>
              <a:rPr lang="en-IN" dirty="0"/>
              <a:t>        = n + 1</a:t>
            </a:r>
          </a:p>
          <a:p>
            <a:pPr marL="0" indent="0">
              <a:buNone/>
            </a:pPr>
            <a:r>
              <a:rPr lang="en-IN" dirty="0"/>
              <a:t>        = O(n)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511884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5BC0-611A-4447-B454-38EB48CDA400}"/>
              </a:ext>
            </a:extLst>
          </p:cNvPr>
          <p:cNvSpPr>
            <a:spLocks noGrp="1"/>
          </p:cNvSpPr>
          <p:nvPr>
            <p:ph type="title"/>
          </p:nvPr>
        </p:nvSpPr>
        <p:spPr/>
        <p:txBody>
          <a:bodyPr/>
          <a:lstStyle/>
          <a:p>
            <a:r>
              <a:rPr lang="en-IN" dirty="0"/>
              <a:t>Example 2 (Binary Search)</a:t>
            </a:r>
          </a:p>
        </p:txBody>
      </p:sp>
      <p:sp>
        <p:nvSpPr>
          <p:cNvPr id="3" name="Content Placeholder 2">
            <a:extLst>
              <a:ext uri="{FF2B5EF4-FFF2-40B4-BE49-F238E27FC236}">
                <a16:creationId xmlns:a16="http://schemas.microsoft.com/office/drawing/2014/main" id="{795502BE-1FB4-4572-9684-3158DA1CBC5E}"/>
              </a:ext>
            </a:extLst>
          </p:cNvPr>
          <p:cNvSpPr>
            <a:spLocks noGrp="1"/>
          </p:cNvSpPr>
          <p:nvPr>
            <p:ph idx="1"/>
          </p:nvPr>
        </p:nvSpPr>
        <p:spPr/>
        <p:txBody>
          <a:bodyPr/>
          <a:lstStyle/>
          <a:p>
            <a:r>
              <a:rPr lang="en-IN" dirty="0"/>
              <a:t>Find a number in a sorted array</a:t>
            </a:r>
          </a:p>
          <a:p>
            <a:r>
              <a:rPr lang="en-IN" dirty="0"/>
              <a:t>Binary Search</a:t>
            </a:r>
          </a:p>
          <a:p>
            <a:pPr marL="0" indent="0">
              <a:buNone/>
            </a:pPr>
            <a:endParaRPr lang="en-IN" dirty="0"/>
          </a:p>
        </p:txBody>
      </p:sp>
      <p:pic>
        <p:nvPicPr>
          <p:cNvPr id="5" name="Picture 4">
            <a:extLst>
              <a:ext uri="{FF2B5EF4-FFF2-40B4-BE49-F238E27FC236}">
                <a16:creationId xmlns:a16="http://schemas.microsoft.com/office/drawing/2014/main" id="{16F59A16-D929-4B8E-8F4C-7144B6734223}"/>
              </a:ext>
            </a:extLst>
          </p:cNvPr>
          <p:cNvPicPr>
            <a:picLocks noChangeAspect="1"/>
          </p:cNvPicPr>
          <p:nvPr/>
        </p:nvPicPr>
        <p:blipFill>
          <a:blip r:embed="rId2"/>
          <a:stretch>
            <a:fillRect/>
          </a:stretch>
        </p:blipFill>
        <p:spPr>
          <a:xfrm>
            <a:off x="1261057" y="3045301"/>
            <a:ext cx="9962694" cy="474414"/>
          </a:xfrm>
          <a:prstGeom prst="rect">
            <a:avLst/>
          </a:prstGeom>
        </p:spPr>
      </p:pic>
    </p:spTree>
    <p:extLst>
      <p:ext uri="{BB962C8B-B14F-4D97-AF65-F5344CB8AC3E}">
        <p14:creationId xmlns:p14="http://schemas.microsoft.com/office/powerpoint/2010/main" val="3290347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597E-8022-41A7-B53A-AA9D701BC1C7}"/>
              </a:ext>
            </a:extLst>
          </p:cNvPr>
          <p:cNvSpPr>
            <a:spLocks noGrp="1"/>
          </p:cNvSpPr>
          <p:nvPr>
            <p:ph type="title"/>
          </p:nvPr>
        </p:nvSpPr>
        <p:spPr>
          <a:xfrm>
            <a:off x="838200" y="365126"/>
            <a:ext cx="10515600" cy="658332"/>
          </a:xfrm>
        </p:spPr>
        <p:txBody>
          <a:bodyPr>
            <a:normAutofit fontScale="90000"/>
          </a:bodyPr>
          <a:lstStyle/>
          <a:p>
            <a:r>
              <a:rPr lang="en-IN" dirty="0"/>
              <a:t>Algo</a:t>
            </a:r>
          </a:p>
        </p:txBody>
      </p:sp>
      <p:sp>
        <p:nvSpPr>
          <p:cNvPr id="3" name="Content Placeholder 2">
            <a:extLst>
              <a:ext uri="{FF2B5EF4-FFF2-40B4-BE49-F238E27FC236}">
                <a16:creationId xmlns:a16="http://schemas.microsoft.com/office/drawing/2014/main" id="{D255774B-FCD6-4B7B-AB4C-9083B3FAE3E3}"/>
              </a:ext>
            </a:extLst>
          </p:cNvPr>
          <p:cNvSpPr>
            <a:spLocks noGrp="1"/>
          </p:cNvSpPr>
          <p:nvPr>
            <p:ph idx="1"/>
          </p:nvPr>
        </p:nvSpPr>
        <p:spPr>
          <a:xfrm>
            <a:off x="838200" y="1023458"/>
            <a:ext cx="10515600" cy="5153505"/>
          </a:xfrm>
        </p:spPr>
        <p:txBody>
          <a:bodyPr>
            <a:normAutofit fontScale="85000" lnSpcReduction="20000"/>
          </a:bodyPr>
          <a:lstStyle/>
          <a:p>
            <a:pPr marL="0" indent="0">
              <a:buNone/>
            </a:pPr>
            <a:r>
              <a:rPr lang="en-IN" dirty="0" err="1"/>
              <a:t>binarySearch</a:t>
            </a:r>
            <a:r>
              <a:rPr lang="en-IN" dirty="0"/>
              <a:t>(</a:t>
            </a:r>
            <a:r>
              <a:rPr lang="en-IN" dirty="0" err="1"/>
              <a:t>arr</a:t>
            </a:r>
            <a:r>
              <a:rPr lang="en-IN" dirty="0"/>
              <a:t>, </a:t>
            </a:r>
            <a:r>
              <a:rPr lang="en-IN" dirty="0" err="1"/>
              <a:t>findNumber</a:t>
            </a:r>
            <a:r>
              <a:rPr lang="en-IN" dirty="0"/>
              <a:t>, start, end)</a:t>
            </a:r>
          </a:p>
          <a:p>
            <a:pPr marL="0" indent="0">
              <a:buNone/>
            </a:pPr>
            <a:r>
              <a:rPr lang="en-IN" dirty="0"/>
              <a:t>	</a:t>
            </a:r>
            <a:r>
              <a:rPr lang="en-IN" dirty="0">
                <a:solidFill>
                  <a:srgbClr val="FF0000"/>
                </a:solidFill>
              </a:rPr>
              <a:t>if start == end</a:t>
            </a:r>
          </a:p>
          <a:p>
            <a:pPr marL="0" indent="0">
              <a:buNone/>
            </a:pPr>
            <a:r>
              <a:rPr lang="en-IN" dirty="0">
                <a:solidFill>
                  <a:srgbClr val="FF0000"/>
                </a:solidFill>
              </a:rPr>
              <a:t>		if </a:t>
            </a:r>
            <a:r>
              <a:rPr lang="en-IN" dirty="0" err="1">
                <a:solidFill>
                  <a:srgbClr val="FF0000"/>
                </a:solidFill>
              </a:rPr>
              <a:t>arr</a:t>
            </a:r>
            <a:r>
              <a:rPr lang="en-IN" dirty="0">
                <a:solidFill>
                  <a:srgbClr val="FF0000"/>
                </a:solidFill>
              </a:rPr>
              <a:t>[start] == </a:t>
            </a:r>
            <a:r>
              <a:rPr lang="en-IN" dirty="0" err="1">
                <a:solidFill>
                  <a:srgbClr val="FF0000"/>
                </a:solidFill>
              </a:rPr>
              <a:t>findNumber</a:t>
            </a:r>
            <a:r>
              <a:rPr lang="en-IN" dirty="0">
                <a:solidFill>
                  <a:srgbClr val="FF0000"/>
                </a:solidFill>
              </a:rPr>
              <a:t>	</a:t>
            </a:r>
          </a:p>
          <a:p>
            <a:pPr marL="0" indent="0">
              <a:buNone/>
            </a:pPr>
            <a:r>
              <a:rPr lang="en-IN" dirty="0">
                <a:solidFill>
                  <a:srgbClr val="FF0000"/>
                </a:solidFill>
              </a:rPr>
              <a:t>			return start</a:t>
            </a:r>
          </a:p>
          <a:p>
            <a:pPr marL="0" indent="0">
              <a:buNone/>
            </a:pPr>
            <a:r>
              <a:rPr lang="en-IN" dirty="0">
                <a:solidFill>
                  <a:srgbClr val="FF0000"/>
                </a:solidFill>
              </a:rPr>
              <a:t>		else</a:t>
            </a:r>
          </a:p>
          <a:p>
            <a:pPr marL="0" indent="0">
              <a:buNone/>
            </a:pPr>
            <a:r>
              <a:rPr lang="en-IN" dirty="0">
                <a:solidFill>
                  <a:srgbClr val="FF0000"/>
                </a:solidFill>
              </a:rPr>
              <a:t>			return error not present</a:t>
            </a:r>
          </a:p>
          <a:p>
            <a:pPr marL="0" indent="0">
              <a:buNone/>
            </a:pPr>
            <a:r>
              <a:rPr lang="en-IN" dirty="0"/>
              <a:t>	mid = </a:t>
            </a:r>
            <a:r>
              <a:rPr lang="en-IN" dirty="0" err="1"/>
              <a:t>findmid</a:t>
            </a:r>
            <a:r>
              <a:rPr lang="en-IN" dirty="0"/>
              <a:t>(</a:t>
            </a:r>
            <a:r>
              <a:rPr lang="en-IN" dirty="0" err="1"/>
              <a:t>arr</a:t>
            </a:r>
            <a:r>
              <a:rPr lang="en-IN" dirty="0"/>
              <a:t>, start, end) # Return the index</a:t>
            </a:r>
          </a:p>
          <a:p>
            <a:pPr marL="0" indent="0">
              <a:buNone/>
            </a:pPr>
            <a:r>
              <a:rPr lang="en-IN" dirty="0"/>
              <a:t>	if </a:t>
            </a:r>
            <a:r>
              <a:rPr lang="en-IN" dirty="0" err="1"/>
              <a:t>findnumber</a:t>
            </a:r>
            <a:r>
              <a:rPr lang="en-IN" dirty="0"/>
              <a:t> &lt; </a:t>
            </a:r>
            <a:r>
              <a:rPr lang="en-IN" dirty="0" err="1"/>
              <a:t>arr</a:t>
            </a:r>
            <a:r>
              <a:rPr lang="en-IN" dirty="0"/>
              <a:t>[mid]</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start, mid)</a:t>
            </a:r>
          </a:p>
          <a:p>
            <a:pPr marL="0" indent="0">
              <a:buNone/>
            </a:pPr>
            <a:r>
              <a:rPr lang="en-IN" dirty="0"/>
              <a:t>	else if </a:t>
            </a:r>
            <a:r>
              <a:rPr lang="en-IN" dirty="0" err="1"/>
              <a:t>findNumber</a:t>
            </a:r>
            <a:r>
              <a:rPr lang="en-IN" dirty="0"/>
              <a:t> &gt; </a:t>
            </a:r>
            <a:r>
              <a:rPr lang="en-IN" dirty="0" err="1"/>
              <a:t>arr</a:t>
            </a:r>
            <a:r>
              <a:rPr lang="en-IN" dirty="0"/>
              <a:t>[mid]</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mid+1, end)</a:t>
            </a:r>
          </a:p>
          <a:p>
            <a:pPr marL="0" indent="0">
              <a:buNone/>
            </a:pPr>
            <a:r>
              <a:rPr lang="en-IN" dirty="0"/>
              <a:t>            else if </a:t>
            </a:r>
            <a:r>
              <a:rPr lang="en-IN" dirty="0" err="1"/>
              <a:t>arr</a:t>
            </a:r>
            <a:r>
              <a:rPr lang="en-IN" dirty="0"/>
              <a:t>[mid] == </a:t>
            </a:r>
            <a:r>
              <a:rPr lang="en-IN" dirty="0" err="1"/>
              <a:t>findNumber</a:t>
            </a:r>
            <a:endParaRPr lang="en-IN" dirty="0"/>
          </a:p>
          <a:p>
            <a:pPr marL="0" indent="0">
              <a:buNone/>
            </a:pPr>
            <a:r>
              <a:rPr lang="en-IN" dirty="0"/>
              <a:t>		return mid</a:t>
            </a:r>
          </a:p>
        </p:txBody>
      </p:sp>
    </p:spTree>
    <p:extLst>
      <p:ext uri="{BB962C8B-B14F-4D97-AF65-F5344CB8AC3E}">
        <p14:creationId xmlns:p14="http://schemas.microsoft.com/office/powerpoint/2010/main" val="3000316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3D9E-F244-41AD-92FF-53D59C0AE3C6}"/>
              </a:ext>
            </a:extLst>
          </p:cNvPr>
          <p:cNvSpPr>
            <a:spLocks noGrp="1"/>
          </p:cNvSpPr>
          <p:nvPr>
            <p:ph type="title"/>
          </p:nvPr>
        </p:nvSpPr>
        <p:spPr>
          <a:xfrm>
            <a:off x="838200" y="151003"/>
            <a:ext cx="10515600" cy="729841"/>
          </a:xfrm>
        </p:spPr>
        <p:txBody>
          <a:bodyPr/>
          <a:lstStyle/>
          <a:p>
            <a:r>
              <a:rPr lang="en-IN" dirty="0"/>
              <a:t>Binary Search Time Complexity</a:t>
            </a:r>
          </a:p>
        </p:txBody>
      </p:sp>
      <p:sp>
        <p:nvSpPr>
          <p:cNvPr id="3" name="Content Placeholder 2">
            <a:extLst>
              <a:ext uri="{FF2B5EF4-FFF2-40B4-BE49-F238E27FC236}">
                <a16:creationId xmlns:a16="http://schemas.microsoft.com/office/drawing/2014/main" id="{B3011A65-6340-422E-8B7C-27F8A7C33B6D}"/>
              </a:ext>
            </a:extLst>
          </p:cNvPr>
          <p:cNvSpPr>
            <a:spLocks noGrp="1"/>
          </p:cNvSpPr>
          <p:nvPr>
            <p:ph idx="1"/>
          </p:nvPr>
        </p:nvSpPr>
        <p:spPr>
          <a:xfrm>
            <a:off x="838200" y="956345"/>
            <a:ext cx="10515600" cy="5220618"/>
          </a:xfrm>
        </p:spPr>
        <p:txBody>
          <a:bodyPr>
            <a:normAutofit fontScale="85000" lnSpcReduction="20000"/>
          </a:bodyPr>
          <a:lstStyle/>
          <a:p>
            <a:pPr marL="0" indent="0">
              <a:buNone/>
            </a:pPr>
            <a:r>
              <a:rPr lang="en-IN" dirty="0" err="1"/>
              <a:t>binarySearch</a:t>
            </a:r>
            <a:r>
              <a:rPr lang="en-IN" dirty="0"/>
              <a:t>(</a:t>
            </a:r>
            <a:r>
              <a:rPr lang="en-IN" dirty="0" err="1"/>
              <a:t>arr</a:t>
            </a:r>
            <a:r>
              <a:rPr lang="en-IN" dirty="0"/>
              <a:t>, </a:t>
            </a:r>
            <a:r>
              <a:rPr lang="en-IN" dirty="0" err="1"/>
              <a:t>findNumber</a:t>
            </a:r>
            <a:r>
              <a:rPr lang="en-IN" dirty="0"/>
              <a:t>, start, end) ----------------------------- T(n)</a:t>
            </a:r>
          </a:p>
          <a:p>
            <a:pPr marL="0" indent="0">
              <a:buNone/>
            </a:pPr>
            <a:r>
              <a:rPr lang="en-IN" dirty="0"/>
              <a:t>	if starts = end ------------------------------------------------------- O(1)</a:t>
            </a:r>
          </a:p>
          <a:p>
            <a:pPr marL="0" indent="0">
              <a:buNone/>
            </a:pPr>
            <a:r>
              <a:rPr lang="en-IN" dirty="0"/>
              <a:t>		if </a:t>
            </a:r>
            <a:r>
              <a:rPr lang="en-IN" dirty="0" err="1"/>
              <a:t>arr</a:t>
            </a:r>
            <a:r>
              <a:rPr lang="en-IN" dirty="0"/>
              <a:t>[start] == </a:t>
            </a:r>
            <a:r>
              <a:rPr lang="en-IN" dirty="0" err="1"/>
              <a:t>findNumber</a:t>
            </a:r>
            <a:r>
              <a:rPr lang="en-IN" dirty="0"/>
              <a:t> ---------------------------- O(1)</a:t>
            </a:r>
          </a:p>
          <a:p>
            <a:pPr marL="0" indent="0">
              <a:buNone/>
            </a:pPr>
            <a:r>
              <a:rPr lang="en-IN" dirty="0"/>
              <a:t>			return start -------------------------------------- O(1)</a:t>
            </a:r>
          </a:p>
          <a:p>
            <a:pPr marL="0" indent="0">
              <a:buNone/>
            </a:pPr>
            <a:r>
              <a:rPr lang="en-IN" dirty="0"/>
              <a:t>		else --------------------------------------------------------- O(1)</a:t>
            </a:r>
          </a:p>
          <a:p>
            <a:pPr marL="0" indent="0">
              <a:buNone/>
            </a:pPr>
            <a:r>
              <a:rPr lang="en-IN" dirty="0"/>
              <a:t>			return error not present --------------------- O(1)</a:t>
            </a:r>
          </a:p>
          <a:p>
            <a:pPr marL="0" indent="0">
              <a:buNone/>
            </a:pPr>
            <a:r>
              <a:rPr lang="en-IN" dirty="0"/>
              <a:t>	mid = </a:t>
            </a:r>
            <a:r>
              <a:rPr lang="en-IN" dirty="0" err="1"/>
              <a:t>findmid</a:t>
            </a:r>
            <a:r>
              <a:rPr lang="en-IN" dirty="0"/>
              <a:t>(</a:t>
            </a:r>
            <a:r>
              <a:rPr lang="en-IN" dirty="0" err="1"/>
              <a:t>arr</a:t>
            </a:r>
            <a:r>
              <a:rPr lang="en-IN" dirty="0"/>
              <a:t>, start, end) ---------------------------------- O(1)</a:t>
            </a:r>
          </a:p>
          <a:p>
            <a:pPr marL="0" indent="0">
              <a:buNone/>
            </a:pPr>
            <a:r>
              <a:rPr lang="en-IN" dirty="0"/>
              <a:t>	if </a:t>
            </a:r>
            <a:r>
              <a:rPr lang="en-IN" dirty="0" err="1"/>
              <a:t>arr</a:t>
            </a:r>
            <a:r>
              <a:rPr lang="en-IN" dirty="0"/>
              <a:t>[mid] &gt; </a:t>
            </a:r>
            <a:r>
              <a:rPr lang="en-IN" dirty="0" err="1"/>
              <a:t>findnumber</a:t>
            </a:r>
            <a:r>
              <a:rPr lang="en-IN" dirty="0"/>
              <a:t> ---------------------------------------- O(1)</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start, mid) --------- T(n/2)</a:t>
            </a:r>
          </a:p>
          <a:p>
            <a:pPr marL="0" indent="0">
              <a:buNone/>
            </a:pPr>
            <a:r>
              <a:rPr lang="en-IN" dirty="0"/>
              <a:t>	else if </a:t>
            </a:r>
            <a:r>
              <a:rPr lang="en-IN" dirty="0" err="1"/>
              <a:t>arr</a:t>
            </a:r>
            <a:r>
              <a:rPr lang="en-IN" dirty="0"/>
              <a:t>[mid] &lt; </a:t>
            </a:r>
            <a:r>
              <a:rPr lang="en-IN" dirty="0" err="1"/>
              <a:t>findNumber</a:t>
            </a:r>
            <a:r>
              <a:rPr lang="en-IN" dirty="0"/>
              <a:t> ---------------------------------- O(1)</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mid+1, end) ------- T(n/2)</a:t>
            </a:r>
          </a:p>
          <a:p>
            <a:pPr marL="0" indent="0">
              <a:buNone/>
            </a:pPr>
            <a:r>
              <a:rPr lang="en-IN" dirty="0"/>
              <a:t>              else if </a:t>
            </a:r>
            <a:r>
              <a:rPr lang="en-IN" dirty="0" err="1"/>
              <a:t>arr</a:t>
            </a:r>
            <a:r>
              <a:rPr lang="en-IN" dirty="0"/>
              <a:t>[mid] == </a:t>
            </a:r>
            <a:r>
              <a:rPr lang="en-IN" dirty="0" err="1"/>
              <a:t>findNumber</a:t>
            </a:r>
            <a:r>
              <a:rPr lang="en-IN" dirty="0"/>
              <a:t> --------------------------------- O(1)</a:t>
            </a:r>
          </a:p>
          <a:p>
            <a:pPr marL="0" indent="0">
              <a:buNone/>
            </a:pPr>
            <a:r>
              <a:rPr lang="en-IN" dirty="0"/>
              <a:t>		return mid ------------------------------------------------- O(1)</a:t>
            </a:r>
          </a:p>
          <a:p>
            <a:pPr marL="0" indent="0">
              <a:buNone/>
            </a:pPr>
            <a:endParaRPr lang="en-IN" dirty="0"/>
          </a:p>
        </p:txBody>
      </p:sp>
    </p:spTree>
    <p:extLst>
      <p:ext uri="{BB962C8B-B14F-4D97-AF65-F5344CB8AC3E}">
        <p14:creationId xmlns:p14="http://schemas.microsoft.com/office/powerpoint/2010/main" val="1170774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3ED0-37F1-4352-BA34-4906B4661A31}"/>
              </a:ext>
            </a:extLst>
          </p:cNvPr>
          <p:cNvSpPr>
            <a:spLocks noGrp="1"/>
          </p:cNvSpPr>
          <p:nvPr>
            <p:ph type="title"/>
          </p:nvPr>
        </p:nvSpPr>
        <p:spPr/>
        <p:txBody>
          <a:bodyPr/>
          <a:lstStyle/>
          <a:p>
            <a:r>
              <a:rPr lang="en-IN" dirty="0"/>
              <a:t>Equations</a:t>
            </a:r>
          </a:p>
        </p:txBody>
      </p:sp>
      <p:sp>
        <p:nvSpPr>
          <p:cNvPr id="3" name="Content Placeholder 2">
            <a:extLst>
              <a:ext uri="{FF2B5EF4-FFF2-40B4-BE49-F238E27FC236}">
                <a16:creationId xmlns:a16="http://schemas.microsoft.com/office/drawing/2014/main" id="{075D7EBD-BC3F-474E-8077-A2CBC8247FA2}"/>
              </a:ext>
            </a:extLst>
          </p:cNvPr>
          <p:cNvSpPr>
            <a:spLocks noGrp="1"/>
          </p:cNvSpPr>
          <p:nvPr>
            <p:ph idx="1"/>
          </p:nvPr>
        </p:nvSpPr>
        <p:spPr>
          <a:xfrm>
            <a:off x="838200" y="1825625"/>
            <a:ext cx="6124662" cy="4351338"/>
          </a:xfrm>
        </p:spPr>
        <p:txBody>
          <a:bodyPr>
            <a:normAutofit fontScale="92500" lnSpcReduction="20000"/>
          </a:bodyPr>
          <a:lstStyle/>
          <a:p>
            <a:pPr marL="0" indent="0">
              <a:buNone/>
            </a:pPr>
            <a:r>
              <a:rPr lang="en-IN" dirty="0"/>
              <a:t>T(n) = T(n/2) + 1 ------------ </a:t>
            </a:r>
            <a:r>
              <a:rPr lang="en-IN" dirty="0" err="1"/>
              <a:t>Eq</a:t>
            </a:r>
            <a:r>
              <a:rPr lang="en-IN" dirty="0"/>
              <a:t>(#1)</a:t>
            </a:r>
          </a:p>
          <a:p>
            <a:pPr marL="0" indent="0">
              <a:buNone/>
            </a:pPr>
            <a:r>
              <a:rPr lang="en-IN" dirty="0"/>
              <a:t>T(1) = 1 ---------------------- Base Equation</a:t>
            </a:r>
          </a:p>
          <a:p>
            <a:pPr marL="0" indent="0">
              <a:buNone/>
            </a:pPr>
            <a:r>
              <a:rPr lang="en-IN" dirty="0"/>
              <a:t>T(n/2) = T(n/4) + 1 ----------- (#2)</a:t>
            </a:r>
          </a:p>
          <a:p>
            <a:pPr marL="0" indent="0">
              <a:buNone/>
            </a:pPr>
            <a:r>
              <a:rPr lang="en-IN" dirty="0"/>
              <a:t>T(n/4) = T(n/8) + 1 ----------- (#3)</a:t>
            </a:r>
          </a:p>
          <a:p>
            <a:pPr marL="0" indent="0">
              <a:buNone/>
            </a:pPr>
            <a:endParaRPr lang="en-IN" dirty="0"/>
          </a:p>
          <a:p>
            <a:pPr marL="0" indent="0">
              <a:buNone/>
            </a:pPr>
            <a:r>
              <a:rPr lang="en-IN" dirty="0"/>
              <a:t>T(n) = T(n/2) + 1</a:t>
            </a:r>
          </a:p>
          <a:p>
            <a:pPr marL="0" indent="0">
              <a:buNone/>
            </a:pPr>
            <a:r>
              <a:rPr lang="en-IN" dirty="0"/>
              <a:t>        = (T(n/4) + 1) + 1 = T(n/4) + 2</a:t>
            </a:r>
          </a:p>
          <a:p>
            <a:pPr marL="0" indent="0">
              <a:buNone/>
            </a:pPr>
            <a:r>
              <a:rPr lang="en-IN" dirty="0"/>
              <a:t>        = (T(n/8) + 1) + 2 = T(n/8) + 3</a:t>
            </a:r>
          </a:p>
          <a:p>
            <a:pPr marL="0" indent="0">
              <a:buNone/>
            </a:pPr>
            <a:r>
              <a:rPr lang="en-IN" dirty="0"/>
              <a:t>        = T(n/2^k) + k</a:t>
            </a:r>
          </a:p>
          <a:p>
            <a:pPr marL="0" indent="0">
              <a:buNone/>
            </a:pPr>
            <a:r>
              <a:rPr lang="en-IN" dirty="0"/>
              <a:t>        = T(1) + log(n) = 1 + log(n) = log(n)</a:t>
            </a:r>
          </a:p>
          <a:p>
            <a:pPr marL="0" indent="0">
              <a:buNone/>
            </a:pPr>
            <a:endParaRPr lang="en-IN" dirty="0"/>
          </a:p>
        </p:txBody>
      </p:sp>
      <p:sp>
        <p:nvSpPr>
          <p:cNvPr id="4" name="TextBox 3">
            <a:extLst>
              <a:ext uri="{FF2B5EF4-FFF2-40B4-BE49-F238E27FC236}">
                <a16:creationId xmlns:a16="http://schemas.microsoft.com/office/drawing/2014/main" id="{812A250F-D4A7-4197-9D4A-1F7CC5C133A4}"/>
              </a:ext>
            </a:extLst>
          </p:cNvPr>
          <p:cNvSpPr txBox="1"/>
          <p:nvPr/>
        </p:nvSpPr>
        <p:spPr>
          <a:xfrm>
            <a:off x="7264866" y="1747458"/>
            <a:ext cx="4412609" cy="1200329"/>
          </a:xfrm>
          <a:prstGeom prst="rect">
            <a:avLst/>
          </a:prstGeom>
          <a:noFill/>
        </p:spPr>
        <p:txBody>
          <a:bodyPr wrap="square" rtlCol="0">
            <a:spAutoFit/>
          </a:bodyPr>
          <a:lstStyle/>
          <a:p>
            <a:r>
              <a:rPr lang="en-IN" dirty="0"/>
              <a:t>Element T function</a:t>
            </a:r>
          </a:p>
          <a:p>
            <a:r>
              <a:rPr lang="en-IN" dirty="0"/>
              <a:t>n/2^k = 1</a:t>
            </a:r>
          </a:p>
          <a:p>
            <a:r>
              <a:rPr lang="en-IN" dirty="0"/>
              <a:t>n= 2^k</a:t>
            </a:r>
          </a:p>
          <a:p>
            <a:r>
              <a:rPr lang="en-IN" dirty="0"/>
              <a:t>k = log(n)</a:t>
            </a:r>
          </a:p>
        </p:txBody>
      </p:sp>
    </p:spTree>
    <p:extLst>
      <p:ext uri="{BB962C8B-B14F-4D97-AF65-F5344CB8AC3E}">
        <p14:creationId xmlns:p14="http://schemas.microsoft.com/office/powerpoint/2010/main" val="1451830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52EF88-04C8-4251-8FD5-1BCAA5A98CCF}"/>
              </a:ext>
            </a:extLst>
          </p:cNvPr>
          <p:cNvSpPr>
            <a:spLocks noGrp="1"/>
          </p:cNvSpPr>
          <p:nvPr>
            <p:ph type="ctrTitle"/>
          </p:nvPr>
        </p:nvSpPr>
        <p:spPr/>
        <p:txBody>
          <a:bodyPr/>
          <a:lstStyle/>
          <a:p>
            <a:r>
              <a:rPr lang="en-IN" dirty="0"/>
              <a:t>Advanced DS</a:t>
            </a:r>
          </a:p>
        </p:txBody>
      </p:sp>
      <p:sp>
        <p:nvSpPr>
          <p:cNvPr id="5" name="Subtitle 4">
            <a:extLst>
              <a:ext uri="{FF2B5EF4-FFF2-40B4-BE49-F238E27FC236}">
                <a16:creationId xmlns:a16="http://schemas.microsoft.com/office/drawing/2014/main" id="{CB4D98F8-853D-465C-ACD2-5AFD2975994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20803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74CF2-2217-4616-AAC2-F707AA4F4F89}"/>
              </a:ext>
            </a:extLst>
          </p:cNvPr>
          <p:cNvSpPr>
            <a:spLocks noGrp="1"/>
          </p:cNvSpPr>
          <p:nvPr>
            <p:ph type="ctrTitle"/>
          </p:nvPr>
        </p:nvSpPr>
        <p:spPr/>
        <p:txBody>
          <a:bodyPr/>
          <a:lstStyle/>
          <a:p>
            <a:r>
              <a:rPr lang="en-IN" dirty="0"/>
              <a:t>Searching &amp; Sorting</a:t>
            </a:r>
          </a:p>
        </p:txBody>
      </p:sp>
      <p:sp>
        <p:nvSpPr>
          <p:cNvPr id="5" name="Subtitle 4">
            <a:extLst>
              <a:ext uri="{FF2B5EF4-FFF2-40B4-BE49-F238E27FC236}">
                <a16:creationId xmlns:a16="http://schemas.microsoft.com/office/drawing/2014/main" id="{DDF334D2-5643-40B8-991E-E5B63608DF3D}"/>
              </a:ext>
            </a:extLst>
          </p:cNvPr>
          <p:cNvSpPr>
            <a:spLocks noGrp="1"/>
          </p:cNvSpPr>
          <p:nvPr>
            <p:ph type="subTitle" idx="1"/>
          </p:nvPr>
        </p:nvSpPr>
        <p:spPr>
          <a:xfrm>
            <a:off x="1524000" y="3602037"/>
            <a:ext cx="9144000" cy="2869783"/>
          </a:xfrm>
        </p:spPr>
        <p:txBody>
          <a:bodyPr>
            <a:normAutofit/>
          </a:bodyPr>
          <a:lstStyle/>
          <a:p>
            <a:pPr algn="r"/>
            <a:r>
              <a:rPr lang="en-IN" dirty="0"/>
              <a:t>Linear Search</a:t>
            </a:r>
          </a:p>
          <a:p>
            <a:pPr algn="r"/>
            <a:r>
              <a:rPr lang="en-IN" dirty="0"/>
              <a:t>Binary Search</a:t>
            </a:r>
          </a:p>
          <a:p>
            <a:pPr algn="r"/>
            <a:r>
              <a:rPr lang="en-IN" dirty="0"/>
              <a:t>Bubble Sort</a:t>
            </a:r>
          </a:p>
          <a:p>
            <a:pPr algn="r"/>
            <a:r>
              <a:rPr lang="en-IN" dirty="0"/>
              <a:t>Insertion Sort</a:t>
            </a:r>
          </a:p>
          <a:p>
            <a:pPr algn="r"/>
            <a:r>
              <a:rPr lang="en-IN" dirty="0"/>
              <a:t>Selection Sort</a:t>
            </a:r>
          </a:p>
        </p:txBody>
      </p:sp>
    </p:spTree>
    <p:extLst>
      <p:ext uri="{BB962C8B-B14F-4D97-AF65-F5344CB8AC3E}">
        <p14:creationId xmlns:p14="http://schemas.microsoft.com/office/powerpoint/2010/main" val="3523517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53E4-2307-470C-BC5F-EB4295089994}"/>
              </a:ext>
            </a:extLst>
          </p:cNvPr>
          <p:cNvSpPr>
            <a:spLocks noGrp="1"/>
          </p:cNvSpPr>
          <p:nvPr>
            <p:ph type="title"/>
          </p:nvPr>
        </p:nvSpPr>
        <p:spPr/>
        <p:txBody>
          <a:bodyPr/>
          <a:lstStyle/>
          <a:p>
            <a:r>
              <a:rPr lang="en-IN" dirty="0"/>
              <a:t>Linear Search</a:t>
            </a:r>
          </a:p>
        </p:txBody>
      </p:sp>
      <p:sp>
        <p:nvSpPr>
          <p:cNvPr id="3" name="Text Placeholder 2">
            <a:extLst>
              <a:ext uri="{FF2B5EF4-FFF2-40B4-BE49-F238E27FC236}">
                <a16:creationId xmlns:a16="http://schemas.microsoft.com/office/drawing/2014/main" id="{353860D1-6F9D-403A-A1D3-9699F957AAAA}"/>
              </a:ext>
            </a:extLst>
          </p:cNvPr>
          <p:cNvSpPr>
            <a:spLocks noGrp="1"/>
          </p:cNvSpPr>
          <p:nvPr>
            <p:ph type="body" idx="1"/>
          </p:nvPr>
        </p:nvSpPr>
        <p:spPr/>
        <p:txBody>
          <a:bodyPr>
            <a:normAutofit lnSpcReduction="10000"/>
          </a:bodyPr>
          <a:lstStyle/>
          <a:p>
            <a:pPr marL="114300" indent="0">
              <a:buNone/>
            </a:pPr>
            <a:r>
              <a:rPr lang="en-IN" dirty="0" err="1"/>
              <a:t>Linear_search</a:t>
            </a:r>
            <a:r>
              <a:rPr lang="en-IN" dirty="0"/>
              <a:t>(</a:t>
            </a:r>
            <a:r>
              <a:rPr lang="en-IN" dirty="0" err="1"/>
              <a:t>arr</a:t>
            </a:r>
            <a:r>
              <a:rPr lang="en-IN" dirty="0"/>
              <a:t>, n, </a:t>
            </a:r>
            <a:r>
              <a:rPr lang="en-IN" dirty="0" err="1"/>
              <a:t>search_value</a:t>
            </a:r>
            <a:r>
              <a:rPr lang="en-IN" dirty="0"/>
              <a:t>)</a:t>
            </a:r>
          </a:p>
          <a:p>
            <a:pPr marL="114300" indent="0">
              <a:buNone/>
            </a:pPr>
            <a:r>
              <a:rPr lang="en-IN" dirty="0"/>
              <a:t>	for </a:t>
            </a:r>
            <a:r>
              <a:rPr lang="en-IN" dirty="0" err="1"/>
              <a:t>i</a:t>
            </a:r>
            <a:r>
              <a:rPr lang="en-IN" dirty="0"/>
              <a:t> = 0 to n-1</a:t>
            </a:r>
          </a:p>
          <a:p>
            <a:pPr marL="114300" indent="0">
              <a:buNone/>
            </a:pPr>
            <a:r>
              <a:rPr lang="en-IN" dirty="0"/>
              <a:t>		if </a:t>
            </a:r>
            <a:r>
              <a:rPr lang="en-IN" dirty="0" err="1"/>
              <a:t>arr</a:t>
            </a:r>
            <a:r>
              <a:rPr lang="en-IN" dirty="0"/>
              <a:t>[</a:t>
            </a:r>
            <a:r>
              <a:rPr lang="en-IN" dirty="0" err="1"/>
              <a:t>i</a:t>
            </a:r>
            <a:r>
              <a:rPr lang="en-IN" dirty="0"/>
              <a:t>] == </a:t>
            </a:r>
            <a:r>
              <a:rPr lang="en-IN" dirty="0" err="1"/>
              <a:t>search_value</a:t>
            </a:r>
            <a:endParaRPr lang="en-IN" dirty="0"/>
          </a:p>
          <a:p>
            <a:pPr marL="114300" indent="0">
              <a:buNone/>
            </a:pPr>
            <a:r>
              <a:rPr lang="en-IN" dirty="0"/>
              <a:t>			print(“Value found”)</a:t>
            </a:r>
          </a:p>
          <a:p>
            <a:pPr marL="114300" indent="0">
              <a:buNone/>
            </a:pPr>
            <a:r>
              <a:rPr lang="en-IN" dirty="0"/>
              <a:t>			return</a:t>
            </a:r>
          </a:p>
          <a:p>
            <a:pPr marL="114300" indent="0">
              <a:buNone/>
            </a:pPr>
            <a:r>
              <a:rPr lang="en-IN" dirty="0"/>
              <a:t>	print(“Value not found”)</a:t>
            </a:r>
          </a:p>
          <a:p>
            <a:pPr marL="114300" indent="0">
              <a:buNone/>
            </a:pPr>
            <a:endParaRPr lang="en-IN" dirty="0"/>
          </a:p>
          <a:p>
            <a:pPr marL="114300" indent="0">
              <a:buNone/>
            </a:pPr>
            <a:r>
              <a:rPr lang="en-IN" dirty="0"/>
              <a:t>Time Complexity = O(n)</a:t>
            </a:r>
          </a:p>
          <a:p>
            <a:pPr marL="114300" indent="0">
              <a:buNone/>
            </a:pPr>
            <a:r>
              <a:rPr lang="en-IN" dirty="0"/>
              <a:t>Space Complexity = O(1)</a:t>
            </a:r>
          </a:p>
        </p:txBody>
      </p:sp>
    </p:spTree>
    <p:extLst>
      <p:ext uri="{BB962C8B-B14F-4D97-AF65-F5344CB8AC3E}">
        <p14:creationId xmlns:p14="http://schemas.microsoft.com/office/powerpoint/2010/main" val="65184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5BC0-611A-4447-B454-38EB48CDA400}"/>
              </a:ext>
            </a:extLst>
          </p:cNvPr>
          <p:cNvSpPr>
            <a:spLocks noGrp="1"/>
          </p:cNvSpPr>
          <p:nvPr>
            <p:ph type="title"/>
          </p:nvPr>
        </p:nvSpPr>
        <p:spPr/>
        <p:txBody>
          <a:bodyPr/>
          <a:lstStyle/>
          <a:p>
            <a:r>
              <a:rPr lang="en-IN" dirty="0"/>
              <a:t>Binary Search</a:t>
            </a:r>
          </a:p>
        </p:txBody>
      </p:sp>
      <p:sp>
        <p:nvSpPr>
          <p:cNvPr id="3" name="Content Placeholder 2">
            <a:extLst>
              <a:ext uri="{FF2B5EF4-FFF2-40B4-BE49-F238E27FC236}">
                <a16:creationId xmlns:a16="http://schemas.microsoft.com/office/drawing/2014/main" id="{795502BE-1FB4-4572-9684-3158DA1CBC5E}"/>
              </a:ext>
            </a:extLst>
          </p:cNvPr>
          <p:cNvSpPr>
            <a:spLocks noGrp="1"/>
          </p:cNvSpPr>
          <p:nvPr>
            <p:ph idx="1"/>
          </p:nvPr>
        </p:nvSpPr>
        <p:spPr/>
        <p:txBody>
          <a:bodyPr/>
          <a:lstStyle/>
          <a:p>
            <a:r>
              <a:rPr lang="en-IN" dirty="0"/>
              <a:t>Find a number in a </a:t>
            </a:r>
            <a:r>
              <a:rPr lang="en-IN" b="1" u="sng" dirty="0"/>
              <a:t>Sorted</a:t>
            </a:r>
            <a:r>
              <a:rPr lang="en-IN" dirty="0"/>
              <a:t> array</a:t>
            </a:r>
          </a:p>
          <a:p>
            <a:r>
              <a:rPr lang="en-IN" dirty="0"/>
              <a:t>Binary Search</a:t>
            </a:r>
          </a:p>
          <a:p>
            <a:pPr marL="0" indent="0">
              <a:buNone/>
            </a:pPr>
            <a:endParaRPr lang="en-IN" dirty="0"/>
          </a:p>
        </p:txBody>
      </p:sp>
      <p:pic>
        <p:nvPicPr>
          <p:cNvPr id="5" name="Picture 4">
            <a:extLst>
              <a:ext uri="{FF2B5EF4-FFF2-40B4-BE49-F238E27FC236}">
                <a16:creationId xmlns:a16="http://schemas.microsoft.com/office/drawing/2014/main" id="{16F59A16-D929-4B8E-8F4C-7144B6734223}"/>
              </a:ext>
            </a:extLst>
          </p:cNvPr>
          <p:cNvPicPr>
            <a:picLocks noChangeAspect="1"/>
          </p:cNvPicPr>
          <p:nvPr/>
        </p:nvPicPr>
        <p:blipFill>
          <a:blip r:embed="rId2"/>
          <a:stretch>
            <a:fillRect/>
          </a:stretch>
        </p:blipFill>
        <p:spPr>
          <a:xfrm>
            <a:off x="1261057" y="3045301"/>
            <a:ext cx="9962694" cy="474414"/>
          </a:xfrm>
          <a:prstGeom prst="rect">
            <a:avLst/>
          </a:prstGeom>
        </p:spPr>
      </p:pic>
    </p:spTree>
    <p:extLst>
      <p:ext uri="{BB962C8B-B14F-4D97-AF65-F5344CB8AC3E}">
        <p14:creationId xmlns:p14="http://schemas.microsoft.com/office/powerpoint/2010/main" val="2500968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e74095e65b_0_99"/>
          <p:cNvSpPr txBox="1">
            <a:spLocks noGrp="1"/>
          </p:cNvSpPr>
          <p:nvPr>
            <p:ph type="title"/>
          </p:nvPr>
        </p:nvSpPr>
        <p:spPr>
          <a:xfrm>
            <a:off x="838200" y="382275"/>
            <a:ext cx="10515600" cy="660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Arial"/>
              <a:buNone/>
            </a:pPr>
            <a:r>
              <a:rPr lang="en-IN" sz="3600" b="1">
                <a:solidFill>
                  <a:srgbClr val="15294B"/>
                </a:solidFill>
                <a:latin typeface="Poppins"/>
                <a:ea typeface="Poppins"/>
                <a:cs typeface="Poppins"/>
                <a:sym typeface="Poppins"/>
              </a:rPr>
              <a:t>Types of Notations</a:t>
            </a:r>
            <a:endParaRPr sz="3600" b="1">
              <a:solidFill>
                <a:srgbClr val="15294B"/>
              </a:solidFill>
              <a:latin typeface="Poppins"/>
              <a:ea typeface="Poppins"/>
              <a:cs typeface="Poppins"/>
              <a:sym typeface="Poppins"/>
            </a:endParaRPr>
          </a:p>
        </p:txBody>
      </p:sp>
      <p:sp>
        <p:nvSpPr>
          <p:cNvPr id="158" name="Google Shape;158;ge74095e65b_0_99"/>
          <p:cNvSpPr txBox="1">
            <a:spLocks noGrp="1"/>
          </p:cNvSpPr>
          <p:nvPr>
            <p:ph type="body" idx="1"/>
          </p:nvPr>
        </p:nvSpPr>
        <p:spPr>
          <a:xfrm>
            <a:off x="896125" y="1271175"/>
            <a:ext cx="10515600" cy="485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Omega Ω = 10sec [Best Case Scenario]</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Gives the tighter lower bound for a given algorithm</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Running time will not be less than this given time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FF0000"/>
                </a:solidFill>
                <a:latin typeface="Poppins"/>
                <a:ea typeface="Poppins"/>
                <a:cs typeface="Poppins"/>
                <a:sym typeface="Poppins"/>
              </a:rPr>
              <a:t>Big O = 100sec [Worst Case Scenario]</a:t>
            </a:r>
            <a:endParaRPr sz="1800" dirty="0">
              <a:solidFill>
                <a:srgbClr val="FF0000"/>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Gives the tighter upper bound for a given algorithm</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Running time will not be greater than the given time</a:t>
            </a:r>
            <a:endParaRPr sz="1800" dirty="0">
              <a:solidFill>
                <a:srgbClr val="15294B"/>
              </a:solidFill>
              <a:latin typeface="Poppins"/>
              <a:ea typeface="Poppins"/>
              <a:cs typeface="Poppins"/>
              <a:sym typeface="Poppins"/>
            </a:endParaRPr>
          </a:p>
          <a:p>
            <a:pPr marL="457200" lvl="0"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Theta Θ – [Average Case Scenario]</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Decides the upper bound and lower bound are same of not.</a:t>
            </a:r>
            <a:endParaRPr sz="1800" dirty="0">
              <a:solidFill>
                <a:srgbClr val="15294B"/>
              </a:solidFill>
              <a:latin typeface="Poppins"/>
              <a:ea typeface="Poppins"/>
              <a:cs typeface="Poppins"/>
              <a:sym typeface="Poppins"/>
            </a:endParaRPr>
          </a:p>
          <a:p>
            <a:pPr marL="914400" lvl="1" indent="-342900" algn="l" rtl="0">
              <a:lnSpc>
                <a:spcPct val="150000"/>
              </a:lnSpc>
              <a:spcBef>
                <a:spcPts val="0"/>
              </a:spcBef>
              <a:spcAft>
                <a:spcPts val="0"/>
              </a:spcAft>
              <a:buClr>
                <a:srgbClr val="15294B"/>
              </a:buClr>
              <a:buSzPts val="1800"/>
              <a:buFont typeface="Poppins"/>
              <a:buChar char="○"/>
            </a:pPr>
            <a:r>
              <a:rPr lang="en-IN" sz="1800" dirty="0">
                <a:solidFill>
                  <a:srgbClr val="15294B"/>
                </a:solidFill>
                <a:latin typeface="Poppins"/>
                <a:ea typeface="Poppins"/>
                <a:cs typeface="Poppins"/>
                <a:sym typeface="Poppins"/>
              </a:rPr>
              <a:t>Running time of a given algorithm will be on an average be equal too this.</a:t>
            </a:r>
            <a:endParaRPr sz="1800" dirty="0">
              <a:solidFill>
                <a:srgbClr val="15294B"/>
              </a:solidFill>
              <a:latin typeface="Poppins"/>
              <a:ea typeface="Poppins"/>
              <a:cs typeface="Poppins"/>
              <a:sym typeface="Poppins"/>
            </a:endParaRPr>
          </a:p>
        </p:txBody>
      </p:sp>
      <p:sp>
        <p:nvSpPr>
          <p:cNvPr id="159" name="Google Shape;159;ge74095e65b_0_99"/>
          <p:cNvSpPr/>
          <p:nvPr/>
        </p:nvSpPr>
        <p:spPr>
          <a:xfrm>
            <a:off x="0" y="6390300"/>
            <a:ext cx="12192000" cy="467700"/>
          </a:xfrm>
          <a:prstGeom prst="rect">
            <a:avLst/>
          </a:prstGeom>
          <a:solidFill>
            <a:srgbClr val="15294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e74095e65b_0_99"/>
          <p:cNvSpPr txBox="1"/>
          <p:nvPr/>
        </p:nvSpPr>
        <p:spPr>
          <a:xfrm>
            <a:off x="11241900" y="6424050"/>
            <a:ext cx="9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latin typeface="Raleway"/>
                <a:ea typeface="Raleway"/>
                <a:cs typeface="Raleway"/>
                <a:sym typeface="Raleway"/>
              </a:rPr>
              <a:t>EDYODA</a:t>
            </a:r>
            <a:endParaRPr>
              <a:solidFill>
                <a:schemeClr val="lt1"/>
              </a:solidFill>
              <a:latin typeface="Raleway"/>
              <a:ea typeface="Raleway"/>
              <a:cs typeface="Raleway"/>
              <a:sym typeface="Raleway"/>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597E-8022-41A7-B53A-AA9D701BC1C7}"/>
              </a:ext>
            </a:extLst>
          </p:cNvPr>
          <p:cNvSpPr>
            <a:spLocks noGrp="1"/>
          </p:cNvSpPr>
          <p:nvPr>
            <p:ph type="title"/>
          </p:nvPr>
        </p:nvSpPr>
        <p:spPr>
          <a:xfrm>
            <a:off x="838200" y="115410"/>
            <a:ext cx="10515600" cy="908048"/>
          </a:xfrm>
        </p:spPr>
        <p:txBody>
          <a:bodyPr>
            <a:normAutofit/>
          </a:bodyPr>
          <a:lstStyle/>
          <a:p>
            <a:r>
              <a:rPr lang="en-IN" dirty="0"/>
              <a:t>Algo(Recursion)</a:t>
            </a:r>
          </a:p>
        </p:txBody>
      </p:sp>
      <p:sp>
        <p:nvSpPr>
          <p:cNvPr id="3" name="Content Placeholder 2">
            <a:extLst>
              <a:ext uri="{FF2B5EF4-FFF2-40B4-BE49-F238E27FC236}">
                <a16:creationId xmlns:a16="http://schemas.microsoft.com/office/drawing/2014/main" id="{D255774B-FCD6-4B7B-AB4C-9083B3FAE3E3}"/>
              </a:ext>
            </a:extLst>
          </p:cNvPr>
          <p:cNvSpPr>
            <a:spLocks noGrp="1"/>
          </p:cNvSpPr>
          <p:nvPr>
            <p:ph idx="1"/>
          </p:nvPr>
        </p:nvSpPr>
        <p:spPr>
          <a:xfrm>
            <a:off x="838200" y="1023458"/>
            <a:ext cx="10515600" cy="5153505"/>
          </a:xfrm>
        </p:spPr>
        <p:txBody>
          <a:bodyPr>
            <a:normAutofit fontScale="70000" lnSpcReduction="20000"/>
          </a:bodyPr>
          <a:lstStyle/>
          <a:p>
            <a:pPr marL="0" indent="0">
              <a:buNone/>
            </a:pPr>
            <a:r>
              <a:rPr lang="en-IN" dirty="0" err="1"/>
              <a:t>binarySearch</a:t>
            </a:r>
            <a:r>
              <a:rPr lang="en-IN" dirty="0"/>
              <a:t>(</a:t>
            </a:r>
            <a:r>
              <a:rPr lang="en-IN" dirty="0" err="1"/>
              <a:t>arr</a:t>
            </a:r>
            <a:r>
              <a:rPr lang="en-IN" dirty="0"/>
              <a:t>, </a:t>
            </a:r>
            <a:r>
              <a:rPr lang="en-IN" dirty="0" err="1"/>
              <a:t>findNumber</a:t>
            </a:r>
            <a:r>
              <a:rPr lang="en-IN" dirty="0"/>
              <a:t>, start, end)</a:t>
            </a:r>
          </a:p>
          <a:p>
            <a:pPr marL="0" indent="0">
              <a:buNone/>
            </a:pPr>
            <a:r>
              <a:rPr lang="en-IN" dirty="0"/>
              <a:t>	</a:t>
            </a:r>
            <a:r>
              <a:rPr lang="en-IN" dirty="0">
                <a:solidFill>
                  <a:schemeClr val="tx1"/>
                </a:solidFill>
              </a:rPr>
              <a:t>if start == end</a:t>
            </a:r>
          </a:p>
          <a:p>
            <a:pPr marL="0" indent="0">
              <a:buNone/>
            </a:pPr>
            <a:r>
              <a:rPr lang="en-IN" dirty="0">
                <a:solidFill>
                  <a:schemeClr val="tx1"/>
                </a:solidFill>
              </a:rPr>
              <a:t>		if </a:t>
            </a:r>
            <a:r>
              <a:rPr lang="en-IN" dirty="0" err="1">
                <a:solidFill>
                  <a:schemeClr val="tx1"/>
                </a:solidFill>
              </a:rPr>
              <a:t>arr</a:t>
            </a:r>
            <a:r>
              <a:rPr lang="en-IN" dirty="0">
                <a:solidFill>
                  <a:schemeClr val="tx1"/>
                </a:solidFill>
              </a:rPr>
              <a:t>[start] == </a:t>
            </a:r>
            <a:r>
              <a:rPr lang="en-IN" dirty="0" err="1">
                <a:solidFill>
                  <a:schemeClr val="tx1"/>
                </a:solidFill>
              </a:rPr>
              <a:t>findNumber</a:t>
            </a:r>
            <a:r>
              <a:rPr lang="en-IN" dirty="0">
                <a:solidFill>
                  <a:schemeClr val="tx1"/>
                </a:solidFill>
              </a:rPr>
              <a:t>	</a:t>
            </a:r>
          </a:p>
          <a:p>
            <a:pPr marL="0" indent="0">
              <a:buNone/>
            </a:pPr>
            <a:r>
              <a:rPr lang="en-IN" dirty="0">
                <a:solidFill>
                  <a:schemeClr val="tx1"/>
                </a:solidFill>
              </a:rPr>
              <a:t>			return start</a:t>
            </a:r>
          </a:p>
          <a:p>
            <a:pPr marL="0" indent="0">
              <a:buNone/>
            </a:pPr>
            <a:r>
              <a:rPr lang="en-IN" dirty="0">
                <a:solidFill>
                  <a:schemeClr val="tx1"/>
                </a:solidFill>
              </a:rPr>
              <a:t>		else</a:t>
            </a:r>
          </a:p>
          <a:p>
            <a:pPr marL="0" indent="0">
              <a:buNone/>
            </a:pPr>
            <a:r>
              <a:rPr lang="en-US" dirty="0">
                <a:solidFill>
                  <a:schemeClr val="tx1"/>
                </a:solidFill>
              </a:rPr>
              <a:t>			print(“Data is not present)”</a:t>
            </a:r>
            <a:endParaRPr lang="en-IN" dirty="0">
              <a:solidFill>
                <a:schemeClr val="tx1"/>
              </a:solidFill>
            </a:endParaRPr>
          </a:p>
          <a:p>
            <a:pPr marL="0" indent="0">
              <a:buNone/>
            </a:pPr>
            <a:r>
              <a:rPr lang="en-IN" dirty="0">
                <a:solidFill>
                  <a:schemeClr val="tx1"/>
                </a:solidFill>
              </a:rPr>
              <a:t>			return</a:t>
            </a:r>
          </a:p>
          <a:p>
            <a:pPr marL="0" indent="0">
              <a:buNone/>
            </a:pPr>
            <a:r>
              <a:rPr lang="en-IN" dirty="0"/>
              <a:t>	mid = </a:t>
            </a:r>
            <a:r>
              <a:rPr lang="en-IN" dirty="0" err="1"/>
              <a:t>findmid</a:t>
            </a:r>
            <a:r>
              <a:rPr lang="en-IN" dirty="0"/>
              <a:t>(</a:t>
            </a:r>
            <a:r>
              <a:rPr lang="en-IN" dirty="0" err="1"/>
              <a:t>arr</a:t>
            </a:r>
            <a:r>
              <a:rPr lang="en-IN" dirty="0"/>
              <a:t>, start, end) # Returning the middle index</a:t>
            </a:r>
          </a:p>
          <a:p>
            <a:pPr marL="0" indent="0">
              <a:buNone/>
            </a:pPr>
            <a:r>
              <a:rPr lang="en-IN" dirty="0"/>
              <a:t>	if </a:t>
            </a:r>
            <a:r>
              <a:rPr lang="en-IN" dirty="0" err="1"/>
              <a:t>findnumber</a:t>
            </a:r>
            <a:r>
              <a:rPr lang="en-IN" dirty="0"/>
              <a:t> &lt; </a:t>
            </a:r>
            <a:r>
              <a:rPr lang="en-IN" dirty="0" err="1"/>
              <a:t>arr</a:t>
            </a:r>
            <a:r>
              <a:rPr lang="en-IN" dirty="0"/>
              <a:t>[mid]</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start, mid)</a:t>
            </a:r>
          </a:p>
          <a:p>
            <a:pPr marL="0" indent="0">
              <a:buNone/>
            </a:pPr>
            <a:r>
              <a:rPr lang="en-IN" dirty="0"/>
              <a:t>	else if </a:t>
            </a:r>
            <a:r>
              <a:rPr lang="en-IN" dirty="0" err="1"/>
              <a:t>findNumber</a:t>
            </a:r>
            <a:r>
              <a:rPr lang="en-IN" dirty="0"/>
              <a:t> &gt; </a:t>
            </a:r>
            <a:r>
              <a:rPr lang="en-IN" dirty="0" err="1"/>
              <a:t>arr</a:t>
            </a:r>
            <a:r>
              <a:rPr lang="en-IN" dirty="0"/>
              <a:t>[mid]</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mid+1, end)</a:t>
            </a:r>
          </a:p>
          <a:p>
            <a:pPr marL="0" indent="0">
              <a:buNone/>
            </a:pPr>
            <a:r>
              <a:rPr lang="en-IN" dirty="0"/>
              <a:t>            else if </a:t>
            </a:r>
            <a:r>
              <a:rPr lang="en-IN" dirty="0" err="1"/>
              <a:t>arr</a:t>
            </a:r>
            <a:r>
              <a:rPr lang="en-IN" dirty="0"/>
              <a:t>[mid] == </a:t>
            </a:r>
            <a:r>
              <a:rPr lang="en-IN" dirty="0" err="1"/>
              <a:t>findNumber</a:t>
            </a:r>
            <a:endParaRPr lang="en-IN" dirty="0"/>
          </a:p>
          <a:p>
            <a:pPr marL="0" indent="0">
              <a:buNone/>
            </a:pPr>
            <a:r>
              <a:rPr lang="en-IN" dirty="0"/>
              <a:t>		return mid</a:t>
            </a:r>
          </a:p>
        </p:txBody>
      </p:sp>
    </p:spTree>
    <p:extLst>
      <p:ext uri="{BB962C8B-B14F-4D97-AF65-F5344CB8AC3E}">
        <p14:creationId xmlns:p14="http://schemas.microsoft.com/office/powerpoint/2010/main" val="14690844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A7BE-09EE-46F5-BA6F-6B6CDEEFC704}"/>
              </a:ext>
            </a:extLst>
          </p:cNvPr>
          <p:cNvSpPr>
            <a:spLocks noGrp="1"/>
          </p:cNvSpPr>
          <p:nvPr>
            <p:ph type="title"/>
          </p:nvPr>
        </p:nvSpPr>
        <p:spPr/>
        <p:txBody>
          <a:bodyPr/>
          <a:lstStyle/>
          <a:p>
            <a:r>
              <a:rPr lang="en-IN" dirty="0"/>
              <a:t>Complexity	</a:t>
            </a:r>
          </a:p>
        </p:txBody>
      </p:sp>
      <p:sp>
        <p:nvSpPr>
          <p:cNvPr id="3" name="Text Placeholder 2">
            <a:extLst>
              <a:ext uri="{FF2B5EF4-FFF2-40B4-BE49-F238E27FC236}">
                <a16:creationId xmlns:a16="http://schemas.microsoft.com/office/drawing/2014/main" id="{28B32C4B-2009-4EE4-A575-A4B3D975E435}"/>
              </a:ext>
            </a:extLst>
          </p:cNvPr>
          <p:cNvSpPr>
            <a:spLocks noGrp="1"/>
          </p:cNvSpPr>
          <p:nvPr>
            <p:ph type="body" idx="1"/>
          </p:nvPr>
        </p:nvSpPr>
        <p:spPr/>
        <p:txBody>
          <a:bodyPr/>
          <a:lstStyle/>
          <a:p>
            <a:r>
              <a:rPr lang="en-IN" dirty="0"/>
              <a:t>Time Complexity = O(</a:t>
            </a:r>
            <a:r>
              <a:rPr lang="en-IN" dirty="0" err="1"/>
              <a:t>logn</a:t>
            </a:r>
            <a:r>
              <a:rPr lang="en-IN" dirty="0"/>
              <a:t>)</a:t>
            </a:r>
          </a:p>
          <a:p>
            <a:r>
              <a:rPr lang="en-IN" dirty="0"/>
              <a:t>Space Complexity = O(1)</a:t>
            </a:r>
          </a:p>
        </p:txBody>
      </p:sp>
    </p:spTree>
    <p:extLst>
      <p:ext uri="{BB962C8B-B14F-4D97-AF65-F5344CB8AC3E}">
        <p14:creationId xmlns:p14="http://schemas.microsoft.com/office/powerpoint/2010/main" val="25154563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3D9E-F244-41AD-92FF-53D59C0AE3C6}"/>
              </a:ext>
            </a:extLst>
          </p:cNvPr>
          <p:cNvSpPr>
            <a:spLocks noGrp="1"/>
          </p:cNvSpPr>
          <p:nvPr>
            <p:ph type="title"/>
          </p:nvPr>
        </p:nvSpPr>
        <p:spPr>
          <a:xfrm>
            <a:off x="838200" y="151003"/>
            <a:ext cx="10515600" cy="729841"/>
          </a:xfrm>
        </p:spPr>
        <p:txBody>
          <a:bodyPr/>
          <a:lstStyle/>
          <a:p>
            <a:r>
              <a:rPr lang="en-IN" dirty="0"/>
              <a:t>Binary Search Time Complexity</a:t>
            </a:r>
          </a:p>
        </p:txBody>
      </p:sp>
      <p:sp>
        <p:nvSpPr>
          <p:cNvPr id="3" name="Content Placeholder 2">
            <a:extLst>
              <a:ext uri="{FF2B5EF4-FFF2-40B4-BE49-F238E27FC236}">
                <a16:creationId xmlns:a16="http://schemas.microsoft.com/office/drawing/2014/main" id="{B3011A65-6340-422E-8B7C-27F8A7C33B6D}"/>
              </a:ext>
            </a:extLst>
          </p:cNvPr>
          <p:cNvSpPr>
            <a:spLocks noGrp="1"/>
          </p:cNvSpPr>
          <p:nvPr>
            <p:ph idx="1"/>
          </p:nvPr>
        </p:nvSpPr>
        <p:spPr>
          <a:xfrm>
            <a:off x="838200" y="956345"/>
            <a:ext cx="10515600" cy="5220618"/>
          </a:xfrm>
        </p:spPr>
        <p:txBody>
          <a:bodyPr>
            <a:normAutofit fontScale="85000" lnSpcReduction="20000"/>
          </a:bodyPr>
          <a:lstStyle/>
          <a:p>
            <a:pPr marL="0" indent="0">
              <a:buNone/>
            </a:pPr>
            <a:r>
              <a:rPr lang="en-IN" dirty="0" err="1"/>
              <a:t>binarySearch</a:t>
            </a:r>
            <a:r>
              <a:rPr lang="en-IN" dirty="0"/>
              <a:t>(</a:t>
            </a:r>
            <a:r>
              <a:rPr lang="en-IN" dirty="0" err="1"/>
              <a:t>arr</a:t>
            </a:r>
            <a:r>
              <a:rPr lang="en-IN" dirty="0"/>
              <a:t>, </a:t>
            </a:r>
            <a:r>
              <a:rPr lang="en-IN" dirty="0" err="1"/>
              <a:t>findNumber</a:t>
            </a:r>
            <a:r>
              <a:rPr lang="en-IN" dirty="0"/>
              <a:t>, start, end) ----------------------------- T(n)</a:t>
            </a:r>
          </a:p>
          <a:p>
            <a:pPr marL="0" indent="0">
              <a:buNone/>
            </a:pPr>
            <a:r>
              <a:rPr lang="en-IN" dirty="0"/>
              <a:t>	if starts = end ------------------------------------------------------- O(1)</a:t>
            </a:r>
          </a:p>
          <a:p>
            <a:pPr marL="0" indent="0">
              <a:buNone/>
            </a:pPr>
            <a:r>
              <a:rPr lang="en-IN" dirty="0"/>
              <a:t>		if </a:t>
            </a:r>
            <a:r>
              <a:rPr lang="en-IN" dirty="0" err="1"/>
              <a:t>arr</a:t>
            </a:r>
            <a:r>
              <a:rPr lang="en-IN" dirty="0"/>
              <a:t>[start] == </a:t>
            </a:r>
            <a:r>
              <a:rPr lang="en-IN" dirty="0" err="1"/>
              <a:t>findNumber</a:t>
            </a:r>
            <a:r>
              <a:rPr lang="en-IN" dirty="0"/>
              <a:t> ---------------------------- O(1)</a:t>
            </a:r>
          </a:p>
          <a:p>
            <a:pPr marL="0" indent="0">
              <a:buNone/>
            </a:pPr>
            <a:r>
              <a:rPr lang="en-IN" dirty="0"/>
              <a:t>			return start -------------------------------------- O(1)</a:t>
            </a:r>
          </a:p>
          <a:p>
            <a:pPr marL="0" indent="0">
              <a:buNone/>
            </a:pPr>
            <a:r>
              <a:rPr lang="en-IN" dirty="0"/>
              <a:t>		else --------------------------------------------------------- O(1)</a:t>
            </a:r>
          </a:p>
          <a:p>
            <a:pPr marL="0" indent="0">
              <a:buNone/>
            </a:pPr>
            <a:r>
              <a:rPr lang="en-IN" dirty="0"/>
              <a:t>			return error not present --------------------- O(1)</a:t>
            </a:r>
          </a:p>
          <a:p>
            <a:pPr marL="0" indent="0">
              <a:buNone/>
            </a:pPr>
            <a:r>
              <a:rPr lang="en-IN" dirty="0"/>
              <a:t>	mid = </a:t>
            </a:r>
            <a:r>
              <a:rPr lang="en-IN" dirty="0" err="1"/>
              <a:t>findmid</a:t>
            </a:r>
            <a:r>
              <a:rPr lang="en-IN" dirty="0"/>
              <a:t>(</a:t>
            </a:r>
            <a:r>
              <a:rPr lang="en-IN" dirty="0" err="1"/>
              <a:t>arr</a:t>
            </a:r>
            <a:r>
              <a:rPr lang="en-IN" dirty="0"/>
              <a:t>, start, end) ---------------------------------- O(1)</a:t>
            </a:r>
          </a:p>
          <a:p>
            <a:pPr marL="0" indent="0">
              <a:buNone/>
            </a:pPr>
            <a:r>
              <a:rPr lang="en-IN" dirty="0"/>
              <a:t>	if </a:t>
            </a:r>
            <a:r>
              <a:rPr lang="en-IN" dirty="0" err="1"/>
              <a:t>arr</a:t>
            </a:r>
            <a:r>
              <a:rPr lang="en-IN" dirty="0"/>
              <a:t>[mid] &gt; </a:t>
            </a:r>
            <a:r>
              <a:rPr lang="en-IN" dirty="0" err="1"/>
              <a:t>findnumber</a:t>
            </a:r>
            <a:r>
              <a:rPr lang="en-IN" dirty="0"/>
              <a:t> ---------------------------------------- O(1)</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start, mid) --------- T(n/2)</a:t>
            </a:r>
          </a:p>
          <a:p>
            <a:pPr marL="0" indent="0">
              <a:buNone/>
            </a:pPr>
            <a:r>
              <a:rPr lang="en-IN" dirty="0"/>
              <a:t>	else if </a:t>
            </a:r>
            <a:r>
              <a:rPr lang="en-IN" dirty="0" err="1"/>
              <a:t>arr</a:t>
            </a:r>
            <a:r>
              <a:rPr lang="en-IN" dirty="0"/>
              <a:t>[mid] &lt; </a:t>
            </a:r>
            <a:r>
              <a:rPr lang="en-IN" dirty="0" err="1"/>
              <a:t>findNumber</a:t>
            </a:r>
            <a:r>
              <a:rPr lang="en-IN" dirty="0"/>
              <a:t> ---------------------------------- O(1)</a:t>
            </a:r>
          </a:p>
          <a:p>
            <a:pPr marL="0" indent="0">
              <a:buNone/>
            </a:pPr>
            <a:r>
              <a:rPr lang="en-IN" dirty="0"/>
              <a:t>		</a:t>
            </a:r>
            <a:r>
              <a:rPr lang="en-IN" dirty="0" err="1"/>
              <a:t>binarySearch</a:t>
            </a:r>
            <a:r>
              <a:rPr lang="en-IN" dirty="0"/>
              <a:t>(</a:t>
            </a:r>
            <a:r>
              <a:rPr lang="en-IN" dirty="0" err="1"/>
              <a:t>arr</a:t>
            </a:r>
            <a:r>
              <a:rPr lang="en-IN" dirty="0"/>
              <a:t>, </a:t>
            </a:r>
            <a:r>
              <a:rPr lang="en-IN" dirty="0" err="1"/>
              <a:t>findNumber</a:t>
            </a:r>
            <a:r>
              <a:rPr lang="en-IN" dirty="0"/>
              <a:t>, mid+1, end) ------- T(n/2)</a:t>
            </a:r>
          </a:p>
          <a:p>
            <a:pPr marL="0" indent="0">
              <a:buNone/>
            </a:pPr>
            <a:r>
              <a:rPr lang="en-IN" dirty="0"/>
              <a:t>              else if </a:t>
            </a:r>
            <a:r>
              <a:rPr lang="en-IN" dirty="0" err="1"/>
              <a:t>arr</a:t>
            </a:r>
            <a:r>
              <a:rPr lang="en-IN" dirty="0"/>
              <a:t>[mid] == </a:t>
            </a:r>
            <a:r>
              <a:rPr lang="en-IN" dirty="0" err="1"/>
              <a:t>findNumber</a:t>
            </a:r>
            <a:r>
              <a:rPr lang="en-IN" dirty="0"/>
              <a:t> --------------------------------- O(1)</a:t>
            </a:r>
          </a:p>
          <a:p>
            <a:pPr marL="0" indent="0">
              <a:buNone/>
            </a:pPr>
            <a:r>
              <a:rPr lang="en-IN" dirty="0"/>
              <a:t>		return mid ------------------------------------------------- O(1)</a:t>
            </a:r>
          </a:p>
          <a:p>
            <a:pPr marL="0" indent="0">
              <a:buNone/>
            </a:pPr>
            <a:endParaRPr lang="en-IN" dirty="0"/>
          </a:p>
        </p:txBody>
      </p:sp>
    </p:spTree>
    <p:extLst>
      <p:ext uri="{BB962C8B-B14F-4D97-AF65-F5344CB8AC3E}">
        <p14:creationId xmlns:p14="http://schemas.microsoft.com/office/powerpoint/2010/main" val="1508852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3ED0-37F1-4352-BA34-4906B4661A31}"/>
              </a:ext>
            </a:extLst>
          </p:cNvPr>
          <p:cNvSpPr>
            <a:spLocks noGrp="1"/>
          </p:cNvSpPr>
          <p:nvPr>
            <p:ph type="title"/>
          </p:nvPr>
        </p:nvSpPr>
        <p:spPr/>
        <p:txBody>
          <a:bodyPr/>
          <a:lstStyle/>
          <a:p>
            <a:r>
              <a:rPr lang="en-IN" dirty="0"/>
              <a:t>Equations</a:t>
            </a:r>
          </a:p>
        </p:txBody>
      </p:sp>
      <p:sp>
        <p:nvSpPr>
          <p:cNvPr id="3" name="Content Placeholder 2">
            <a:extLst>
              <a:ext uri="{FF2B5EF4-FFF2-40B4-BE49-F238E27FC236}">
                <a16:creationId xmlns:a16="http://schemas.microsoft.com/office/drawing/2014/main" id="{075D7EBD-BC3F-474E-8077-A2CBC8247FA2}"/>
              </a:ext>
            </a:extLst>
          </p:cNvPr>
          <p:cNvSpPr>
            <a:spLocks noGrp="1"/>
          </p:cNvSpPr>
          <p:nvPr>
            <p:ph idx="1"/>
          </p:nvPr>
        </p:nvSpPr>
        <p:spPr>
          <a:xfrm>
            <a:off x="838200" y="1825625"/>
            <a:ext cx="6124662" cy="4351338"/>
          </a:xfrm>
        </p:spPr>
        <p:txBody>
          <a:bodyPr>
            <a:normAutofit fontScale="92500" lnSpcReduction="20000"/>
          </a:bodyPr>
          <a:lstStyle/>
          <a:p>
            <a:pPr marL="0" indent="0">
              <a:buNone/>
            </a:pPr>
            <a:r>
              <a:rPr lang="en-IN" dirty="0"/>
              <a:t>T(n) = T(n/2) + 1 ------------ </a:t>
            </a:r>
            <a:r>
              <a:rPr lang="en-IN" dirty="0" err="1"/>
              <a:t>Eq</a:t>
            </a:r>
            <a:r>
              <a:rPr lang="en-IN" dirty="0"/>
              <a:t>(#1)</a:t>
            </a:r>
          </a:p>
          <a:p>
            <a:pPr marL="0" indent="0">
              <a:buNone/>
            </a:pPr>
            <a:r>
              <a:rPr lang="en-IN" dirty="0"/>
              <a:t>T(1) = 1 ---------------------- Base Equation</a:t>
            </a:r>
          </a:p>
          <a:p>
            <a:pPr marL="0" indent="0">
              <a:buNone/>
            </a:pPr>
            <a:r>
              <a:rPr lang="en-IN" dirty="0"/>
              <a:t>T(n/2) = T(n/4) + 1 ----------- (#2)</a:t>
            </a:r>
          </a:p>
          <a:p>
            <a:pPr marL="0" indent="0">
              <a:buNone/>
            </a:pPr>
            <a:r>
              <a:rPr lang="en-IN" dirty="0"/>
              <a:t>T(n/4) = T(n/8) + 1 ----------- (#3)</a:t>
            </a:r>
          </a:p>
          <a:p>
            <a:pPr marL="0" indent="0">
              <a:buNone/>
            </a:pPr>
            <a:endParaRPr lang="en-IN" dirty="0"/>
          </a:p>
          <a:p>
            <a:pPr marL="0" indent="0">
              <a:buNone/>
            </a:pPr>
            <a:r>
              <a:rPr lang="en-IN" dirty="0"/>
              <a:t>T(n) = T(n/2) + 1</a:t>
            </a:r>
          </a:p>
          <a:p>
            <a:pPr marL="0" indent="0">
              <a:buNone/>
            </a:pPr>
            <a:r>
              <a:rPr lang="en-IN" dirty="0"/>
              <a:t>        = (T(n/4) + 1) + 1 = T(n/4) + 2</a:t>
            </a:r>
          </a:p>
          <a:p>
            <a:pPr marL="0" indent="0">
              <a:buNone/>
            </a:pPr>
            <a:r>
              <a:rPr lang="en-IN" dirty="0"/>
              <a:t>        = (T(n/8) + 1) + 2 = T(n/8) + 3</a:t>
            </a:r>
          </a:p>
          <a:p>
            <a:pPr marL="0" indent="0">
              <a:buNone/>
            </a:pPr>
            <a:r>
              <a:rPr lang="en-IN" dirty="0"/>
              <a:t>        = T(n/2^k) + k</a:t>
            </a:r>
          </a:p>
          <a:p>
            <a:pPr marL="0" indent="0">
              <a:buNone/>
            </a:pPr>
            <a:r>
              <a:rPr lang="en-IN" dirty="0"/>
              <a:t>        = T(1) + log(n) = 1 + log(n) = log(n)</a:t>
            </a:r>
          </a:p>
          <a:p>
            <a:pPr marL="0" indent="0">
              <a:buNone/>
            </a:pPr>
            <a:endParaRPr lang="en-IN" dirty="0"/>
          </a:p>
        </p:txBody>
      </p:sp>
      <p:sp>
        <p:nvSpPr>
          <p:cNvPr id="4" name="TextBox 3">
            <a:extLst>
              <a:ext uri="{FF2B5EF4-FFF2-40B4-BE49-F238E27FC236}">
                <a16:creationId xmlns:a16="http://schemas.microsoft.com/office/drawing/2014/main" id="{812A250F-D4A7-4197-9D4A-1F7CC5C133A4}"/>
              </a:ext>
            </a:extLst>
          </p:cNvPr>
          <p:cNvSpPr txBox="1"/>
          <p:nvPr/>
        </p:nvSpPr>
        <p:spPr>
          <a:xfrm>
            <a:off x="7264866" y="1747458"/>
            <a:ext cx="4412609" cy="1200329"/>
          </a:xfrm>
          <a:prstGeom prst="rect">
            <a:avLst/>
          </a:prstGeom>
          <a:noFill/>
        </p:spPr>
        <p:txBody>
          <a:bodyPr wrap="square" rtlCol="0">
            <a:spAutoFit/>
          </a:bodyPr>
          <a:lstStyle/>
          <a:p>
            <a:r>
              <a:rPr lang="en-IN" dirty="0"/>
              <a:t>Element T function</a:t>
            </a:r>
          </a:p>
          <a:p>
            <a:r>
              <a:rPr lang="en-IN" dirty="0"/>
              <a:t>n/2^k = 1</a:t>
            </a:r>
          </a:p>
          <a:p>
            <a:r>
              <a:rPr lang="en-IN" dirty="0"/>
              <a:t>n= 2^k</a:t>
            </a:r>
          </a:p>
          <a:p>
            <a:r>
              <a:rPr lang="en-IN" dirty="0"/>
              <a:t>k = log(n)</a:t>
            </a:r>
          </a:p>
        </p:txBody>
      </p:sp>
    </p:spTree>
    <p:extLst>
      <p:ext uri="{BB962C8B-B14F-4D97-AF65-F5344CB8AC3E}">
        <p14:creationId xmlns:p14="http://schemas.microsoft.com/office/powerpoint/2010/main" val="29055129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BDC012-B936-4BA9-9E0F-8B5BE09A8D3A}"/>
              </a:ext>
            </a:extLst>
          </p:cNvPr>
          <p:cNvSpPr>
            <a:spLocks noGrp="1"/>
          </p:cNvSpPr>
          <p:nvPr>
            <p:ph type="ctrTitle"/>
          </p:nvPr>
        </p:nvSpPr>
        <p:spPr/>
        <p:txBody>
          <a:bodyPr/>
          <a:lstStyle/>
          <a:p>
            <a:r>
              <a:rPr lang="en-IN" dirty="0"/>
              <a:t>Sorting</a:t>
            </a:r>
          </a:p>
        </p:txBody>
      </p:sp>
      <p:sp>
        <p:nvSpPr>
          <p:cNvPr id="5" name="Subtitle 4">
            <a:extLst>
              <a:ext uri="{FF2B5EF4-FFF2-40B4-BE49-F238E27FC236}">
                <a16:creationId xmlns:a16="http://schemas.microsoft.com/office/drawing/2014/main" id="{8F6E4578-9241-4FD8-B479-6EDEA342C8A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0268650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6546-95D1-49A3-8805-44E3D9FD664E}"/>
              </a:ext>
            </a:extLst>
          </p:cNvPr>
          <p:cNvSpPr>
            <a:spLocks noGrp="1"/>
          </p:cNvSpPr>
          <p:nvPr>
            <p:ph type="title"/>
          </p:nvPr>
        </p:nvSpPr>
        <p:spPr/>
        <p:txBody>
          <a:bodyPr/>
          <a:lstStyle/>
          <a:p>
            <a:r>
              <a:rPr lang="en-IN" dirty="0"/>
              <a:t>What is sorting</a:t>
            </a:r>
          </a:p>
        </p:txBody>
      </p:sp>
      <p:sp>
        <p:nvSpPr>
          <p:cNvPr id="3" name="Text Placeholder 2">
            <a:extLst>
              <a:ext uri="{FF2B5EF4-FFF2-40B4-BE49-F238E27FC236}">
                <a16:creationId xmlns:a16="http://schemas.microsoft.com/office/drawing/2014/main" id="{CA819FC0-74F3-4012-8C1A-9BF5F9127033}"/>
              </a:ext>
            </a:extLst>
          </p:cNvPr>
          <p:cNvSpPr>
            <a:spLocks noGrp="1"/>
          </p:cNvSpPr>
          <p:nvPr>
            <p:ph type="body" idx="1"/>
          </p:nvPr>
        </p:nvSpPr>
        <p:spPr/>
        <p:txBody>
          <a:bodyPr/>
          <a:lstStyle/>
          <a:p>
            <a:r>
              <a:rPr lang="en-IN" dirty="0"/>
              <a:t>Arrange the given data in a particular format</a:t>
            </a:r>
          </a:p>
          <a:p>
            <a:pPr lvl="1"/>
            <a:r>
              <a:rPr lang="en-IN" dirty="0"/>
              <a:t>Ascending order </a:t>
            </a:r>
          </a:p>
          <a:p>
            <a:pPr lvl="1"/>
            <a:r>
              <a:rPr lang="en-IN" dirty="0"/>
              <a:t>Descending order</a:t>
            </a:r>
          </a:p>
          <a:p>
            <a:r>
              <a:rPr lang="en-IN" dirty="0"/>
              <a:t>Where do we find sorting</a:t>
            </a:r>
          </a:p>
          <a:p>
            <a:pPr lvl="1"/>
            <a:r>
              <a:rPr lang="en-IN" dirty="0"/>
              <a:t>Excel </a:t>
            </a:r>
          </a:p>
          <a:p>
            <a:pPr lvl="1"/>
            <a:r>
              <a:rPr lang="en-IN" dirty="0"/>
              <a:t>Online Shopping </a:t>
            </a:r>
          </a:p>
          <a:p>
            <a:pPr lvl="2"/>
            <a:r>
              <a:rPr lang="en-IN" dirty="0"/>
              <a:t>Sort by Price low to high</a:t>
            </a:r>
          </a:p>
          <a:p>
            <a:pPr lvl="2"/>
            <a:r>
              <a:rPr lang="en-IN" dirty="0"/>
              <a:t>Sort by Price high to low</a:t>
            </a:r>
          </a:p>
          <a:p>
            <a:pPr marL="1028700" lvl="2" indent="0">
              <a:buNone/>
            </a:pPr>
            <a:endParaRPr lang="en-IN" dirty="0"/>
          </a:p>
        </p:txBody>
      </p:sp>
    </p:spTree>
    <p:extLst>
      <p:ext uri="{BB962C8B-B14F-4D97-AF65-F5344CB8AC3E}">
        <p14:creationId xmlns:p14="http://schemas.microsoft.com/office/powerpoint/2010/main" val="2869544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4848-BD54-4D92-9B06-9ABA3E7DD698}"/>
              </a:ext>
            </a:extLst>
          </p:cNvPr>
          <p:cNvSpPr>
            <a:spLocks noGrp="1"/>
          </p:cNvSpPr>
          <p:nvPr>
            <p:ph type="title"/>
          </p:nvPr>
        </p:nvSpPr>
        <p:spPr/>
        <p:txBody>
          <a:bodyPr/>
          <a:lstStyle/>
          <a:p>
            <a:r>
              <a:rPr lang="en-IN" dirty="0"/>
              <a:t>Types of Sorting</a:t>
            </a:r>
          </a:p>
        </p:txBody>
      </p:sp>
      <p:sp>
        <p:nvSpPr>
          <p:cNvPr id="3" name="Text Placeholder 2">
            <a:extLst>
              <a:ext uri="{FF2B5EF4-FFF2-40B4-BE49-F238E27FC236}">
                <a16:creationId xmlns:a16="http://schemas.microsoft.com/office/drawing/2014/main" id="{16AC9F63-0D52-431F-812F-519BFF37BFD8}"/>
              </a:ext>
            </a:extLst>
          </p:cNvPr>
          <p:cNvSpPr>
            <a:spLocks noGrp="1"/>
          </p:cNvSpPr>
          <p:nvPr>
            <p:ph type="body" idx="1"/>
          </p:nvPr>
        </p:nvSpPr>
        <p:spPr>
          <a:xfrm>
            <a:off x="358805" y="1825625"/>
            <a:ext cx="10515600" cy="4351338"/>
          </a:xfrm>
        </p:spPr>
        <p:txBody>
          <a:bodyPr/>
          <a:lstStyle/>
          <a:p>
            <a:endParaRPr lang="en-IN" dirty="0"/>
          </a:p>
        </p:txBody>
      </p:sp>
      <p:sp>
        <p:nvSpPr>
          <p:cNvPr id="4" name="Rectangle 3">
            <a:extLst>
              <a:ext uri="{FF2B5EF4-FFF2-40B4-BE49-F238E27FC236}">
                <a16:creationId xmlns:a16="http://schemas.microsoft.com/office/drawing/2014/main" id="{3315D21C-3C4A-4A9F-B09E-2BEF6EEBFF53}"/>
              </a:ext>
            </a:extLst>
          </p:cNvPr>
          <p:cNvSpPr/>
          <p:nvPr/>
        </p:nvSpPr>
        <p:spPr>
          <a:xfrm>
            <a:off x="5255580" y="2050742"/>
            <a:ext cx="1890944" cy="630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Sorting</a:t>
            </a:r>
          </a:p>
        </p:txBody>
      </p:sp>
      <p:sp>
        <p:nvSpPr>
          <p:cNvPr id="5" name="Rectangle 4">
            <a:extLst>
              <a:ext uri="{FF2B5EF4-FFF2-40B4-BE49-F238E27FC236}">
                <a16:creationId xmlns:a16="http://schemas.microsoft.com/office/drawing/2014/main" id="{3D273041-B030-401E-8502-467810E5E82E}"/>
              </a:ext>
            </a:extLst>
          </p:cNvPr>
          <p:cNvSpPr/>
          <p:nvPr/>
        </p:nvSpPr>
        <p:spPr>
          <a:xfrm>
            <a:off x="2034465" y="3499282"/>
            <a:ext cx="1890944" cy="6303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rPr>
              <a:t>Depending on Space</a:t>
            </a:r>
          </a:p>
        </p:txBody>
      </p:sp>
      <p:sp>
        <p:nvSpPr>
          <p:cNvPr id="6" name="Rectangle 5">
            <a:extLst>
              <a:ext uri="{FF2B5EF4-FFF2-40B4-BE49-F238E27FC236}">
                <a16:creationId xmlns:a16="http://schemas.microsoft.com/office/drawing/2014/main" id="{0732D975-519F-4889-8F44-8ECDF44E28CA}"/>
              </a:ext>
            </a:extLst>
          </p:cNvPr>
          <p:cNvSpPr/>
          <p:nvPr/>
        </p:nvSpPr>
        <p:spPr>
          <a:xfrm>
            <a:off x="8390877" y="3429000"/>
            <a:ext cx="1890944" cy="6303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rPr>
              <a:t>Depending on Stability</a:t>
            </a:r>
          </a:p>
        </p:txBody>
      </p:sp>
      <p:sp>
        <p:nvSpPr>
          <p:cNvPr id="7" name="Rectangle 6">
            <a:extLst>
              <a:ext uri="{FF2B5EF4-FFF2-40B4-BE49-F238E27FC236}">
                <a16:creationId xmlns:a16="http://schemas.microsoft.com/office/drawing/2014/main" id="{28E0628B-2FD5-4C3B-9128-BB561B72B31C}"/>
              </a:ext>
            </a:extLst>
          </p:cNvPr>
          <p:cNvSpPr/>
          <p:nvPr/>
        </p:nvSpPr>
        <p:spPr>
          <a:xfrm>
            <a:off x="446842" y="4983333"/>
            <a:ext cx="1461856" cy="630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In Place</a:t>
            </a:r>
          </a:p>
        </p:txBody>
      </p:sp>
      <p:sp>
        <p:nvSpPr>
          <p:cNvPr id="9" name="Rectangle 8">
            <a:extLst>
              <a:ext uri="{FF2B5EF4-FFF2-40B4-BE49-F238E27FC236}">
                <a16:creationId xmlns:a16="http://schemas.microsoft.com/office/drawing/2014/main" id="{AAEBA18F-64F5-40CD-BFCB-BC62191939ED}"/>
              </a:ext>
            </a:extLst>
          </p:cNvPr>
          <p:cNvSpPr/>
          <p:nvPr/>
        </p:nvSpPr>
        <p:spPr>
          <a:xfrm>
            <a:off x="3925409" y="4983333"/>
            <a:ext cx="1890944" cy="630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err="1"/>
              <a:t>Out-of</a:t>
            </a:r>
            <a:r>
              <a:rPr lang="en-IN" dirty="0"/>
              <a:t> Place</a:t>
            </a:r>
          </a:p>
        </p:txBody>
      </p:sp>
      <p:sp>
        <p:nvSpPr>
          <p:cNvPr id="10" name="Rectangle 9">
            <a:extLst>
              <a:ext uri="{FF2B5EF4-FFF2-40B4-BE49-F238E27FC236}">
                <a16:creationId xmlns:a16="http://schemas.microsoft.com/office/drawing/2014/main" id="{28163DF9-8A36-44F3-8276-440D9FEFB471}"/>
              </a:ext>
            </a:extLst>
          </p:cNvPr>
          <p:cNvSpPr/>
          <p:nvPr/>
        </p:nvSpPr>
        <p:spPr>
          <a:xfrm>
            <a:off x="6887592" y="4983333"/>
            <a:ext cx="1890944" cy="630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Stable</a:t>
            </a:r>
          </a:p>
        </p:txBody>
      </p:sp>
      <p:sp>
        <p:nvSpPr>
          <p:cNvPr id="11" name="Rectangle 10">
            <a:extLst>
              <a:ext uri="{FF2B5EF4-FFF2-40B4-BE49-F238E27FC236}">
                <a16:creationId xmlns:a16="http://schemas.microsoft.com/office/drawing/2014/main" id="{B34BC5EC-8D71-4B82-9611-A999ACF1D591}"/>
              </a:ext>
            </a:extLst>
          </p:cNvPr>
          <p:cNvSpPr/>
          <p:nvPr/>
        </p:nvSpPr>
        <p:spPr>
          <a:xfrm>
            <a:off x="10133860" y="4983333"/>
            <a:ext cx="1890944" cy="630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Un Stable</a:t>
            </a:r>
          </a:p>
        </p:txBody>
      </p:sp>
      <p:cxnSp>
        <p:nvCxnSpPr>
          <p:cNvPr id="13" name="Straight Arrow Connector 12">
            <a:extLst>
              <a:ext uri="{FF2B5EF4-FFF2-40B4-BE49-F238E27FC236}">
                <a16:creationId xmlns:a16="http://schemas.microsoft.com/office/drawing/2014/main" id="{DCD0B479-B758-410D-A38C-92F75E5B8AE6}"/>
              </a:ext>
            </a:extLst>
          </p:cNvPr>
          <p:cNvCxnSpPr>
            <a:stCxn id="4" idx="2"/>
            <a:endCxn id="5" idx="0"/>
          </p:cNvCxnSpPr>
          <p:nvPr/>
        </p:nvCxnSpPr>
        <p:spPr>
          <a:xfrm flipH="1">
            <a:off x="2979937" y="2681056"/>
            <a:ext cx="3221115" cy="81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E4D8EB-3F8F-4ED0-A913-7D7675FF7B5C}"/>
              </a:ext>
            </a:extLst>
          </p:cNvPr>
          <p:cNvCxnSpPr>
            <a:cxnSpLocks/>
            <a:stCxn id="4" idx="2"/>
            <a:endCxn id="6" idx="0"/>
          </p:cNvCxnSpPr>
          <p:nvPr/>
        </p:nvCxnSpPr>
        <p:spPr>
          <a:xfrm>
            <a:off x="6201052" y="2681056"/>
            <a:ext cx="3135297" cy="74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D384615-C05E-4846-8D87-794B2F6DA690}"/>
              </a:ext>
            </a:extLst>
          </p:cNvPr>
          <p:cNvCxnSpPr>
            <a:cxnSpLocks/>
            <a:stCxn id="5" idx="2"/>
            <a:endCxn id="7" idx="0"/>
          </p:cNvCxnSpPr>
          <p:nvPr/>
        </p:nvCxnSpPr>
        <p:spPr>
          <a:xfrm flipH="1">
            <a:off x="1177770" y="4129596"/>
            <a:ext cx="1802167" cy="85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5D8714-04B7-4F18-AE1D-33FB12198E33}"/>
              </a:ext>
            </a:extLst>
          </p:cNvPr>
          <p:cNvCxnSpPr>
            <a:cxnSpLocks/>
            <a:stCxn id="5" idx="2"/>
            <a:endCxn id="9" idx="0"/>
          </p:cNvCxnSpPr>
          <p:nvPr/>
        </p:nvCxnSpPr>
        <p:spPr>
          <a:xfrm>
            <a:off x="2979937" y="4129596"/>
            <a:ext cx="1890944" cy="85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D8B303-FFBD-41AA-8A17-A7334A72F63D}"/>
              </a:ext>
            </a:extLst>
          </p:cNvPr>
          <p:cNvCxnSpPr>
            <a:stCxn id="6" idx="2"/>
            <a:endCxn id="10" idx="0"/>
          </p:cNvCxnSpPr>
          <p:nvPr/>
        </p:nvCxnSpPr>
        <p:spPr>
          <a:xfrm flipH="1">
            <a:off x="7833064" y="4059314"/>
            <a:ext cx="1503285" cy="924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495F2B-DA7A-4177-A38B-7778C7CFF67E}"/>
              </a:ext>
            </a:extLst>
          </p:cNvPr>
          <p:cNvCxnSpPr>
            <a:stCxn id="6" idx="2"/>
            <a:endCxn id="11" idx="0"/>
          </p:cNvCxnSpPr>
          <p:nvPr/>
        </p:nvCxnSpPr>
        <p:spPr>
          <a:xfrm>
            <a:off x="9336349" y="4059314"/>
            <a:ext cx="1742983" cy="924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969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EAA8-3E2F-4E7B-A695-3462B9CEBCCB}"/>
              </a:ext>
            </a:extLst>
          </p:cNvPr>
          <p:cNvSpPr>
            <a:spLocks noGrp="1"/>
          </p:cNvSpPr>
          <p:nvPr>
            <p:ph type="title"/>
          </p:nvPr>
        </p:nvSpPr>
        <p:spPr/>
        <p:txBody>
          <a:bodyPr/>
          <a:lstStyle/>
          <a:p>
            <a:r>
              <a:rPr lang="en-IN" dirty="0"/>
              <a:t>Types of Sorting	</a:t>
            </a:r>
          </a:p>
        </p:txBody>
      </p:sp>
      <p:sp>
        <p:nvSpPr>
          <p:cNvPr id="3" name="Text Placeholder 2">
            <a:extLst>
              <a:ext uri="{FF2B5EF4-FFF2-40B4-BE49-F238E27FC236}">
                <a16:creationId xmlns:a16="http://schemas.microsoft.com/office/drawing/2014/main" id="{FF6720F6-8954-4DEB-A523-D485CCF4489D}"/>
              </a:ext>
            </a:extLst>
          </p:cNvPr>
          <p:cNvSpPr>
            <a:spLocks noGrp="1"/>
          </p:cNvSpPr>
          <p:nvPr>
            <p:ph type="body" idx="1"/>
          </p:nvPr>
        </p:nvSpPr>
        <p:spPr/>
        <p:txBody>
          <a:bodyPr/>
          <a:lstStyle/>
          <a:p>
            <a:r>
              <a:rPr lang="en-IN" dirty="0"/>
              <a:t>In Place Sorting</a:t>
            </a:r>
          </a:p>
          <a:p>
            <a:pPr lvl="1"/>
            <a:r>
              <a:rPr lang="en-IN" dirty="0"/>
              <a:t>Does not require any additional space for sorting</a:t>
            </a:r>
          </a:p>
          <a:p>
            <a:pPr lvl="1"/>
            <a:r>
              <a:rPr lang="en-IN" dirty="0"/>
              <a:t>Example : Bubble Sort</a:t>
            </a:r>
          </a:p>
          <a:p>
            <a:r>
              <a:rPr lang="en-IN" dirty="0"/>
              <a:t>Out Place</a:t>
            </a:r>
          </a:p>
          <a:p>
            <a:pPr lvl="1"/>
            <a:r>
              <a:rPr lang="en-IN" dirty="0"/>
              <a:t>Does require additional space for sorting</a:t>
            </a:r>
          </a:p>
          <a:p>
            <a:pPr lvl="1"/>
            <a:r>
              <a:rPr lang="en-IN" dirty="0"/>
              <a:t>Example : Merge Sort</a:t>
            </a:r>
          </a:p>
        </p:txBody>
      </p:sp>
    </p:spTree>
    <p:extLst>
      <p:ext uri="{BB962C8B-B14F-4D97-AF65-F5344CB8AC3E}">
        <p14:creationId xmlns:p14="http://schemas.microsoft.com/office/powerpoint/2010/main" val="105934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A398-3F78-43F1-AA8B-59F5B784512C}"/>
              </a:ext>
            </a:extLst>
          </p:cNvPr>
          <p:cNvSpPr>
            <a:spLocks noGrp="1"/>
          </p:cNvSpPr>
          <p:nvPr>
            <p:ph type="title"/>
          </p:nvPr>
        </p:nvSpPr>
        <p:spPr/>
        <p:txBody>
          <a:bodyPr/>
          <a:lstStyle/>
          <a:p>
            <a:r>
              <a:rPr lang="en-IN" dirty="0"/>
              <a:t>Type of Sorting</a:t>
            </a:r>
          </a:p>
        </p:txBody>
      </p:sp>
      <p:sp>
        <p:nvSpPr>
          <p:cNvPr id="3" name="Text Placeholder 2">
            <a:extLst>
              <a:ext uri="{FF2B5EF4-FFF2-40B4-BE49-F238E27FC236}">
                <a16:creationId xmlns:a16="http://schemas.microsoft.com/office/drawing/2014/main" id="{8E305C79-2A96-43A3-909B-10C864CF931F}"/>
              </a:ext>
            </a:extLst>
          </p:cNvPr>
          <p:cNvSpPr>
            <a:spLocks noGrp="1"/>
          </p:cNvSpPr>
          <p:nvPr>
            <p:ph type="body" idx="1"/>
          </p:nvPr>
        </p:nvSpPr>
        <p:spPr/>
        <p:txBody>
          <a:bodyPr/>
          <a:lstStyle/>
          <a:p>
            <a:r>
              <a:rPr lang="en-IN" dirty="0"/>
              <a:t>Stable Sort</a:t>
            </a:r>
          </a:p>
          <a:p>
            <a:pPr lvl="1"/>
            <a:r>
              <a:rPr lang="en-IN" dirty="0"/>
              <a:t>If a sorting algorithm after sorting the contents </a:t>
            </a:r>
            <a:r>
              <a:rPr lang="en-IN" b="1" u="sng" dirty="0"/>
              <a:t>does not </a:t>
            </a:r>
            <a:r>
              <a:rPr lang="en-IN" u="sng" dirty="0"/>
              <a:t>change the sequence of similar content</a:t>
            </a:r>
            <a:r>
              <a:rPr lang="en-IN" dirty="0"/>
              <a:t> in which they appear is called Stable Sorting</a:t>
            </a:r>
          </a:p>
          <a:p>
            <a:pPr lvl="1"/>
            <a:r>
              <a:rPr lang="en-IN" dirty="0"/>
              <a:t>Example : Insertion Sort</a:t>
            </a:r>
          </a:p>
          <a:p>
            <a:r>
              <a:rPr lang="en-IN" dirty="0"/>
              <a:t>Un Stable Sort</a:t>
            </a:r>
          </a:p>
          <a:p>
            <a:pPr lvl="1"/>
            <a:r>
              <a:rPr lang="en-IN" dirty="0"/>
              <a:t>If a sorting algorithm after sorting the contents </a:t>
            </a:r>
            <a:r>
              <a:rPr lang="en-IN" b="1" u="sng" dirty="0"/>
              <a:t>does </a:t>
            </a:r>
            <a:r>
              <a:rPr lang="en-IN" u="sng" dirty="0"/>
              <a:t>changes the sequence of similar content</a:t>
            </a:r>
            <a:r>
              <a:rPr lang="en-IN" dirty="0"/>
              <a:t> in which they appear is called Un stable Sorting</a:t>
            </a:r>
          </a:p>
          <a:p>
            <a:pPr lvl="1"/>
            <a:r>
              <a:rPr lang="en-IN" dirty="0"/>
              <a:t>Example : Quick Sort</a:t>
            </a:r>
          </a:p>
          <a:p>
            <a:pPr lvl="1"/>
            <a:endParaRPr lang="en-IN" dirty="0"/>
          </a:p>
        </p:txBody>
      </p:sp>
    </p:spTree>
    <p:extLst>
      <p:ext uri="{BB962C8B-B14F-4D97-AF65-F5344CB8AC3E}">
        <p14:creationId xmlns:p14="http://schemas.microsoft.com/office/powerpoint/2010/main" val="2378693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CB48-30C3-4AC2-869B-4323E17D7C5A}"/>
              </a:ext>
            </a:extLst>
          </p:cNvPr>
          <p:cNvSpPr>
            <a:spLocks noGrp="1"/>
          </p:cNvSpPr>
          <p:nvPr>
            <p:ph type="title"/>
          </p:nvPr>
        </p:nvSpPr>
        <p:spPr/>
        <p:txBody>
          <a:bodyPr/>
          <a:lstStyle/>
          <a:p>
            <a:r>
              <a:rPr lang="en-IN" dirty="0"/>
              <a:t>Bubble Sort</a:t>
            </a:r>
          </a:p>
        </p:txBody>
      </p:sp>
      <p:sp>
        <p:nvSpPr>
          <p:cNvPr id="3" name="Text Placeholder 2">
            <a:extLst>
              <a:ext uri="{FF2B5EF4-FFF2-40B4-BE49-F238E27FC236}">
                <a16:creationId xmlns:a16="http://schemas.microsoft.com/office/drawing/2014/main" id="{D0156D9B-678C-4926-93D5-08DCE4A3EFE3}"/>
              </a:ext>
            </a:extLst>
          </p:cNvPr>
          <p:cNvSpPr>
            <a:spLocks noGrp="1"/>
          </p:cNvSpPr>
          <p:nvPr>
            <p:ph type="body" idx="1"/>
          </p:nvPr>
        </p:nvSpPr>
        <p:spPr/>
        <p:txBody>
          <a:bodyPr/>
          <a:lstStyle/>
          <a:p>
            <a:r>
              <a:rPr lang="en-IN" dirty="0"/>
              <a:t>Also know as Sinking Sort</a:t>
            </a:r>
          </a:p>
          <a:p>
            <a:r>
              <a:rPr lang="en-IN" dirty="0"/>
              <a:t>Repeatedly steps through the list to be sorted, compares each pair of adjacent items and swaps them if they are in wrong order.</a:t>
            </a:r>
          </a:p>
        </p:txBody>
      </p:sp>
    </p:spTree>
    <p:extLst>
      <p:ext uri="{BB962C8B-B14F-4D97-AF65-F5344CB8AC3E}">
        <p14:creationId xmlns:p14="http://schemas.microsoft.com/office/powerpoint/2010/main" val="39064669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5801</Words>
  <Application>Microsoft Office PowerPoint</Application>
  <PresentationFormat>Widescreen</PresentationFormat>
  <Paragraphs>825</Paragraphs>
  <Slides>109</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Poppins</vt:lpstr>
      <vt:lpstr>Raleway</vt:lpstr>
      <vt:lpstr>Roboto</vt:lpstr>
      <vt:lpstr>urw-din</vt:lpstr>
      <vt:lpstr>Office Theme</vt:lpstr>
      <vt:lpstr>Data Structures &amp; Algorithms</vt:lpstr>
      <vt:lpstr>What is a Data Structure?</vt:lpstr>
      <vt:lpstr>What is an algorithm?</vt:lpstr>
      <vt:lpstr>Types of Data Structure (DS)</vt:lpstr>
      <vt:lpstr>Linear and Non-Linear DS (Non – Primitive)</vt:lpstr>
      <vt:lpstr>Why so many DS?</vt:lpstr>
      <vt:lpstr>Runtime Analysis</vt:lpstr>
      <vt:lpstr>Notations in Runtime Analysis</vt:lpstr>
      <vt:lpstr>Types of Notations</vt:lpstr>
      <vt:lpstr>Time Complexity Examples</vt:lpstr>
      <vt:lpstr>What is an Array/List?</vt:lpstr>
      <vt:lpstr>Properties of Array</vt:lpstr>
      <vt:lpstr>What is the need of an Array?</vt:lpstr>
      <vt:lpstr>Types of Arrays</vt:lpstr>
      <vt:lpstr>Common Operations in an Array</vt:lpstr>
      <vt:lpstr>Declaring, Instantiating, Initializing</vt:lpstr>
      <vt:lpstr>Inserting New Item in an Array</vt:lpstr>
      <vt:lpstr>Traversal of an Array</vt:lpstr>
      <vt:lpstr>Access an Item at Position in an Array</vt:lpstr>
      <vt:lpstr>Searching for an item in an Array</vt:lpstr>
      <vt:lpstr>Delete an item from an Array</vt:lpstr>
      <vt:lpstr>Uses of Arrays</vt:lpstr>
      <vt:lpstr>Stacks</vt:lpstr>
      <vt:lpstr>PowerPoint Presentation</vt:lpstr>
      <vt:lpstr>PowerPoint Presentation</vt:lpstr>
      <vt:lpstr>PowerPoint Presentation</vt:lpstr>
      <vt:lpstr>What is stack</vt:lpstr>
      <vt:lpstr>Uses</vt:lpstr>
      <vt:lpstr>Common Operation</vt:lpstr>
      <vt:lpstr>Push (Insertion) – </vt:lpstr>
      <vt:lpstr>Pop – </vt:lpstr>
      <vt:lpstr>Peek</vt:lpstr>
      <vt:lpstr>Delete</vt:lpstr>
      <vt:lpstr>Queues</vt:lpstr>
      <vt:lpstr>PowerPoint Presentation</vt:lpstr>
      <vt:lpstr>PowerPoint Presentation</vt:lpstr>
      <vt:lpstr>PowerPoint Presentation</vt:lpstr>
      <vt:lpstr>What is queue</vt:lpstr>
      <vt:lpstr>Operations in a Queue</vt:lpstr>
      <vt:lpstr>Implementing Queue using LL</vt:lpstr>
      <vt:lpstr>Enqueue</vt:lpstr>
      <vt:lpstr>Is Empty</vt:lpstr>
      <vt:lpstr>DeQueue</vt:lpstr>
      <vt:lpstr>Peek</vt:lpstr>
      <vt:lpstr>Delete</vt:lpstr>
      <vt:lpstr>Postfix Evaluation</vt:lpstr>
      <vt:lpstr>Linked List</vt:lpstr>
      <vt:lpstr>Linked List</vt:lpstr>
      <vt:lpstr>PowerPoint Presentation</vt:lpstr>
      <vt:lpstr>Components in Linked List</vt:lpstr>
      <vt:lpstr>PowerPoint Presentation</vt:lpstr>
      <vt:lpstr>Link List Storage in Memory</vt:lpstr>
      <vt:lpstr>Types of link list</vt:lpstr>
      <vt:lpstr>Common Operations On Single LL</vt:lpstr>
      <vt:lpstr>Creation</vt:lpstr>
      <vt:lpstr>Insertion</vt:lpstr>
      <vt:lpstr>Insert</vt:lpstr>
      <vt:lpstr>Traversal</vt:lpstr>
      <vt:lpstr>Search For a given value</vt:lpstr>
      <vt:lpstr>Delete a node</vt:lpstr>
      <vt:lpstr>Delete…</vt:lpstr>
      <vt:lpstr>Delete entire LL</vt:lpstr>
      <vt:lpstr>Circular LL</vt:lpstr>
      <vt:lpstr>Insert</vt:lpstr>
      <vt:lpstr>Traversal</vt:lpstr>
      <vt:lpstr>Search</vt:lpstr>
      <vt:lpstr>Delete a node (1st , Last, Middle)</vt:lpstr>
      <vt:lpstr>Usage</vt:lpstr>
      <vt:lpstr>Recursion</vt:lpstr>
      <vt:lpstr>What is Recursion</vt:lpstr>
      <vt:lpstr>Recursion Properties</vt:lpstr>
      <vt:lpstr>Usage</vt:lpstr>
      <vt:lpstr>Format</vt:lpstr>
      <vt:lpstr>Recursion Find Factorial</vt:lpstr>
      <vt:lpstr>Algo For Factorial</vt:lpstr>
      <vt:lpstr>Time Complexity</vt:lpstr>
      <vt:lpstr>Calculate Time Complexity (O)</vt:lpstr>
      <vt:lpstr>Iterative</vt:lpstr>
      <vt:lpstr>Recursive #1</vt:lpstr>
      <vt:lpstr>Recursive #1</vt:lpstr>
      <vt:lpstr>Back Substitution</vt:lpstr>
      <vt:lpstr>Example 2 (Binary Search)</vt:lpstr>
      <vt:lpstr>Algo</vt:lpstr>
      <vt:lpstr>Binary Search Time Complexity</vt:lpstr>
      <vt:lpstr>Equations</vt:lpstr>
      <vt:lpstr>Advanced DS</vt:lpstr>
      <vt:lpstr>Searching &amp; Sorting</vt:lpstr>
      <vt:lpstr>Linear Search</vt:lpstr>
      <vt:lpstr>Binary Search</vt:lpstr>
      <vt:lpstr>Algo(Recursion)</vt:lpstr>
      <vt:lpstr>Complexity </vt:lpstr>
      <vt:lpstr>Binary Search Time Complexity</vt:lpstr>
      <vt:lpstr>Equations</vt:lpstr>
      <vt:lpstr>Sorting</vt:lpstr>
      <vt:lpstr>What is sorting</vt:lpstr>
      <vt:lpstr>Types of Sorting</vt:lpstr>
      <vt:lpstr>Types of Sorting </vt:lpstr>
      <vt:lpstr>Type of Sorting</vt:lpstr>
      <vt:lpstr>Bubble Sort</vt:lpstr>
      <vt:lpstr>Algorithm</vt:lpstr>
      <vt:lpstr>Complexity</vt:lpstr>
      <vt:lpstr>When to Use/Not Use</vt:lpstr>
      <vt:lpstr>Selection Sort</vt:lpstr>
      <vt:lpstr>Selection Sort</vt:lpstr>
      <vt:lpstr>Complexity</vt:lpstr>
      <vt:lpstr>When to use/not use</vt:lpstr>
      <vt:lpstr>Insertion Sort</vt:lpstr>
      <vt:lpstr>Algorithm</vt:lpstr>
      <vt:lpstr>When to use/not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&amp; Algorithms</dc:title>
  <dc:creator>Kallol Ghose</dc:creator>
  <cp:lastModifiedBy>Hp</cp:lastModifiedBy>
  <cp:revision>77</cp:revision>
  <dcterms:created xsi:type="dcterms:W3CDTF">2021-07-19T10:46:20Z</dcterms:created>
  <dcterms:modified xsi:type="dcterms:W3CDTF">2022-02-18T14:53:11Z</dcterms:modified>
</cp:coreProperties>
</file>